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04"/>
  </p:notesMasterIdLst>
  <p:sldIdLst>
    <p:sldId id="256" r:id="rId4"/>
    <p:sldId id="311" r:id="rId5"/>
    <p:sldId id="312" r:id="rId6"/>
    <p:sldId id="313" r:id="rId7"/>
    <p:sldId id="314" r:id="rId8"/>
    <p:sldId id="356" r:id="rId9"/>
    <p:sldId id="315" r:id="rId10"/>
    <p:sldId id="316" r:id="rId11"/>
    <p:sldId id="357" r:id="rId12"/>
    <p:sldId id="358" r:id="rId13"/>
    <p:sldId id="318" r:id="rId14"/>
    <p:sldId id="359"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48" r:id="rId28"/>
    <p:sldId id="365" r:id="rId29"/>
    <p:sldId id="368" r:id="rId30"/>
    <p:sldId id="369" r:id="rId31"/>
    <p:sldId id="366" r:id="rId32"/>
    <p:sldId id="367" r:id="rId33"/>
    <p:sldId id="370" r:id="rId34"/>
    <p:sldId id="371" r:id="rId35"/>
    <p:sldId id="372" r:id="rId36"/>
    <p:sldId id="373" r:id="rId37"/>
    <p:sldId id="374" r:id="rId38"/>
    <p:sldId id="375" r:id="rId39"/>
    <p:sldId id="376" r:id="rId40"/>
    <p:sldId id="349" r:id="rId41"/>
    <p:sldId id="360" r:id="rId42"/>
    <p:sldId id="350" r:id="rId43"/>
    <p:sldId id="361" r:id="rId44"/>
    <p:sldId id="351" r:id="rId45"/>
    <p:sldId id="352" r:id="rId46"/>
    <p:sldId id="353" r:id="rId47"/>
    <p:sldId id="362" r:id="rId48"/>
    <p:sldId id="354" r:id="rId49"/>
    <p:sldId id="363" r:id="rId50"/>
    <p:sldId id="364" r:id="rId51"/>
    <p:sldId id="355" r:id="rId52"/>
    <p:sldId id="257" r:id="rId53"/>
    <p:sldId id="258" r:id="rId54"/>
    <p:sldId id="259" r:id="rId55"/>
    <p:sldId id="260" r:id="rId56"/>
    <p:sldId id="261" r:id="rId57"/>
    <p:sldId id="262" r:id="rId58"/>
    <p:sldId id="263" r:id="rId59"/>
    <p:sldId id="264" r:id="rId60"/>
    <p:sldId id="265" r:id="rId61"/>
    <p:sldId id="266" r:id="rId62"/>
    <p:sldId id="267" r:id="rId63"/>
    <p:sldId id="268" r:id="rId64"/>
    <p:sldId id="269" r:id="rId65"/>
    <p:sldId id="270" r:id="rId66"/>
    <p:sldId id="271" r:id="rId67"/>
    <p:sldId id="272" r:id="rId68"/>
    <p:sldId id="274" r:id="rId69"/>
    <p:sldId id="277" r:id="rId70"/>
    <p:sldId id="278" r:id="rId71"/>
    <p:sldId id="279" r:id="rId72"/>
    <p:sldId id="280" r:id="rId73"/>
    <p:sldId id="276" r:id="rId74"/>
    <p:sldId id="281" r:id="rId75"/>
    <p:sldId id="282" r:id="rId76"/>
    <p:sldId id="283" r:id="rId77"/>
    <p:sldId id="284" r:id="rId78"/>
    <p:sldId id="285" r:id="rId79"/>
    <p:sldId id="286" r:id="rId80"/>
    <p:sldId id="287" r:id="rId81"/>
    <p:sldId id="288" r:id="rId82"/>
    <p:sldId id="289" r:id="rId83"/>
    <p:sldId id="290" r:id="rId84"/>
    <p:sldId id="291" r:id="rId85"/>
    <p:sldId id="292" r:id="rId86"/>
    <p:sldId id="293" r:id="rId87"/>
    <p:sldId id="294" r:id="rId88"/>
    <p:sldId id="295" r:id="rId89"/>
    <p:sldId id="296" r:id="rId90"/>
    <p:sldId id="297" r:id="rId91"/>
    <p:sldId id="298" r:id="rId92"/>
    <p:sldId id="299" r:id="rId93"/>
    <p:sldId id="300" r:id="rId94"/>
    <p:sldId id="301" r:id="rId95"/>
    <p:sldId id="302" r:id="rId96"/>
    <p:sldId id="303" r:id="rId97"/>
    <p:sldId id="304" r:id="rId98"/>
    <p:sldId id="306" r:id="rId99"/>
    <p:sldId id="307" r:id="rId100"/>
    <p:sldId id="308" r:id="rId101"/>
    <p:sldId id="309" r:id="rId102"/>
    <p:sldId id="310" r:id="rId10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3BA6-7ACE-4D4E-A134-69852DFD3569}" type="datetimeFigureOut">
              <a:rPr lang="es-MX" smtClean="0"/>
              <a:t>02/09/2015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7F2E0-7E54-4876-953C-74169B9AFEAC}" type="slidenum">
              <a:rPr lang="es-MX" smtClean="0"/>
              <a:t>‹Nº›</a:t>
            </a:fld>
            <a:endParaRPr lang="es-MX"/>
          </a:p>
        </p:txBody>
      </p:sp>
    </p:spTree>
    <p:extLst>
      <p:ext uri="{BB962C8B-B14F-4D97-AF65-F5344CB8AC3E}">
        <p14:creationId xmlns:p14="http://schemas.microsoft.com/office/powerpoint/2010/main" val="42276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C004CB-9A0D-4447-A98D-21916E9EA50E}" type="slidenum">
              <a:rPr lang="es-MX" smtClean="0">
                <a:solidFill>
                  <a:prstClr val="black"/>
                </a:solidFill>
              </a:rPr>
              <a:pPr fontAlgn="base">
                <a:spcBef>
                  <a:spcPct val="0"/>
                </a:spcBef>
                <a:spcAft>
                  <a:spcPct val="0"/>
                </a:spcAft>
                <a:defRPr/>
              </a:pPr>
              <a:t>4</a:t>
            </a:fld>
            <a:endParaRPr lang="es-MX" smtClean="0">
              <a:solidFill>
                <a:prstClr val="black"/>
              </a:solidFill>
            </a:endParaRPr>
          </a:p>
        </p:txBody>
      </p:sp>
    </p:spTree>
    <p:extLst>
      <p:ext uri="{BB962C8B-B14F-4D97-AF65-F5344CB8AC3E}">
        <p14:creationId xmlns:p14="http://schemas.microsoft.com/office/powerpoint/2010/main" val="211236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256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E454B-F8FC-49E0-9212-DC917EBFA7EB}" type="slidenum">
              <a:rPr lang="es-MX" smtClean="0"/>
              <a:pPr fontAlgn="base">
                <a:spcBef>
                  <a:spcPct val="0"/>
                </a:spcBef>
                <a:spcAft>
                  <a:spcPct val="0"/>
                </a:spcAft>
                <a:defRPr/>
              </a:pPr>
              <a:t>68</a:t>
            </a:fld>
            <a:endParaRPr lang="es-MX" smtClean="0"/>
          </a:p>
        </p:txBody>
      </p:sp>
    </p:spTree>
    <p:extLst>
      <p:ext uri="{BB962C8B-B14F-4D97-AF65-F5344CB8AC3E}">
        <p14:creationId xmlns:p14="http://schemas.microsoft.com/office/powerpoint/2010/main" val="7235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451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CF2ECC29-066F-4D28-9CEE-C2E5AA9FD26B}" type="slidenum">
              <a:rPr lang="es-MX">
                <a:latin typeface="Calibri" pitchFamily="34" charset="0"/>
              </a:rPr>
              <a:pPr fontAlgn="base">
                <a:spcBef>
                  <a:spcPct val="0"/>
                </a:spcBef>
                <a:spcAft>
                  <a:spcPct val="0"/>
                </a:spcAft>
                <a:defRPr/>
              </a:pPr>
              <a:t>69</a:t>
            </a:fld>
            <a:endParaRPr lang="es-MX">
              <a:latin typeface="Calibri" pitchFamily="34" charset="0"/>
            </a:endParaRPr>
          </a:p>
        </p:txBody>
      </p:sp>
    </p:spTree>
    <p:extLst>
      <p:ext uri="{BB962C8B-B14F-4D97-AF65-F5344CB8AC3E}">
        <p14:creationId xmlns:p14="http://schemas.microsoft.com/office/powerpoint/2010/main" val="155214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554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7F61B88D-405F-4EEB-A313-F6F06C4066F3}" type="slidenum">
              <a:rPr lang="es-MX">
                <a:latin typeface="Calibri" pitchFamily="34" charset="0"/>
              </a:rPr>
              <a:pPr fontAlgn="base">
                <a:spcBef>
                  <a:spcPct val="0"/>
                </a:spcBef>
                <a:spcAft>
                  <a:spcPct val="0"/>
                </a:spcAft>
                <a:defRPr/>
              </a:pPr>
              <a:t>70</a:t>
            </a:fld>
            <a:endParaRPr lang="es-MX">
              <a:latin typeface="Calibri" pitchFamily="34" charset="0"/>
            </a:endParaRPr>
          </a:p>
        </p:txBody>
      </p:sp>
    </p:spTree>
    <p:extLst>
      <p:ext uri="{BB962C8B-B14F-4D97-AF65-F5344CB8AC3E}">
        <p14:creationId xmlns:p14="http://schemas.microsoft.com/office/powerpoint/2010/main" val="272666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47F2E0-7E54-4876-953C-74169B9AFEAC}" type="slidenum">
              <a:rPr lang="es-MX" smtClean="0"/>
              <a:t>85</a:t>
            </a:fld>
            <a:endParaRPr lang="es-MX"/>
          </a:p>
        </p:txBody>
      </p:sp>
    </p:spTree>
    <p:extLst>
      <p:ext uri="{BB962C8B-B14F-4D97-AF65-F5344CB8AC3E}">
        <p14:creationId xmlns:p14="http://schemas.microsoft.com/office/powerpoint/2010/main" val="332066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758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9E198B21-FD2E-4035-9832-A2ED1F6C0B95}" type="slidenum">
              <a:rPr lang="es-MX">
                <a:latin typeface="Calibri" pitchFamily="34" charset="0"/>
              </a:rPr>
              <a:pPr fontAlgn="base">
                <a:spcBef>
                  <a:spcPct val="0"/>
                </a:spcBef>
                <a:spcAft>
                  <a:spcPct val="0"/>
                </a:spcAft>
                <a:defRPr/>
              </a:pPr>
              <a:t>86</a:t>
            </a:fld>
            <a:endParaRPr lang="es-MX">
              <a:latin typeface="Calibri" pitchFamily="34" charset="0"/>
            </a:endParaRPr>
          </a:p>
        </p:txBody>
      </p:sp>
    </p:spTree>
    <p:extLst>
      <p:ext uri="{BB962C8B-B14F-4D97-AF65-F5344CB8AC3E}">
        <p14:creationId xmlns:p14="http://schemas.microsoft.com/office/powerpoint/2010/main" val="45440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861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BB8F708E-3FFF-4F9A-9657-F327575652E1}" type="slidenum">
              <a:rPr lang="es-MX">
                <a:latin typeface="Calibri" pitchFamily="34" charset="0"/>
              </a:rPr>
              <a:pPr fontAlgn="base">
                <a:spcBef>
                  <a:spcPct val="0"/>
                </a:spcBef>
                <a:spcAft>
                  <a:spcPct val="0"/>
                </a:spcAft>
                <a:defRPr/>
              </a:pPr>
              <a:t>87</a:t>
            </a:fld>
            <a:endParaRPr lang="es-MX">
              <a:latin typeface="Calibri" pitchFamily="34" charset="0"/>
            </a:endParaRPr>
          </a:p>
        </p:txBody>
      </p:sp>
    </p:spTree>
    <p:extLst>
      <p:ext uri="{BB962C8B-B14F-4D97-AF65-F5344CB8AC3E}">
        <p14:creationId xmlns:p14="http://schemas.microsoft.com/office/powerpoint/2010/main" val="316967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7680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FC3E3C54-0AF0-46AA-9C2B-366948F5CC7A}" type="slidenum">
              <a:rPr lang="es-MX" smtClean="0">
                <a:latin typeface="Calibri" pitchFamily="34" charset="0"/>
              </a:rPr>
              <a:pPr fontAlgn="base">
                <a:spcBef>
                  <a:spcPct val="0"/>
                </a:spcBef>
                <a:spcAft>
                  <a:spcPct val="0"/>
                </a:spcAft>
                <a:defRPr/>
              </a:pPr>
              <a:t>96</a:t>
            </a:fld>
            <a:endParaRPr lang="es-MX" smtClean="0">
              <a:latin typeface="Calibri" pitchFamily="34" charset="0"/>
            </a:endParaRPr>
          </a:p>
        </p:txBody>
      </p:sp>
    </p:spTree>
    <p:extLst>
      <p:ext uri="{BB962C8B-B14F-4D97-AF65-F5344CB8AC3E}">
        <p14:creationId xmlns:p14="http://schemas.microsoft.com/office/powerpoint/2010/main" val="3546627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7782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E92ABB42-EDD7-46FD-B169-B72C1B71F354}" type="slidenum">
              <a:rPr lang="es-MX" smtClean="0">
                <a:latin typeface="Calibri" pitchFamily="34" charset="0"/>
              </a:rPr>
              <a:pPr fontAlgn="base">
                <a:spcBef>
                  <a:spcPct val="0"/>
                </a:spcBef>
                <a:spcAft>
                  <a:spcPct val="0"/>
                </a:spcAft>
                <a:defRPr/>
              </a:pPr>
              <a:t>97</a:t>
            </a:fld>
            <a:endParaRPr lang="es-MX" smtClean="0">
              <a:latin typeface="Calibri" pitchFamily="34" charset="0"/>
            </a:endParaRPr>
          </a:p>
        </p:txBody>
      </p:sp>
    </p:spTree>
    <p:extLst>
      <p:ext uri="{BB962C8B-B14F-4D97-AF65-F5344CB8AC3E}">
        <p14:creationId xmlns:p14="http://schemas.microsoft.com/office/powerpoint/2010/main" val="4104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7885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F09B97C-279B-413D-8F71-44030FDA20D0}" type="slidenum">
              <a:rPr lang="es-MX" smtClean="0">
                <a:latin typeface="Calibri" pitchFamily="34" charset="0"/>
              </a:rPr>
              <a:pPr fontAlgn="base">
                <a:spcBef>
                  <a:spcPct val="0"/>
                </a:spcBef>
                <a:spcAft>
                  <a:spcPct val="0"/>
                </a:spcAft>
                <a:defRPr/>
              </a:pPr>
              <a:t>98</a:t>
            </a:fld>
            <a:endParaRPr lang="es-MX" smtClean="0">
              <a:latin typeface="Calibri" pitchFamily="34" charset="0"/>
            </a:endParaRPr>
          </a:p>
        </p:txBody>
      </p:sp>
    </p:spTree>
    <p:extLst>
      <p:ext uri="{BB962C8B-B14F-4D97-AF65-F5344CB8AC3E}">
        <p14:creationId xmlns:p14="http://schemas.microsoft.com/office/powerpoint/2010/main" val="130656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7987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EDF8ABF3-8087-4BB2-ABCC-D5FBE37D5A24}" type="slidenum">
              <a:rPr lang="es-MX" smtClean="0">
                <a:latin typeface="Calibri" pitchFamily="34" charset="0"/>
              </a:rPr>
              <a:pPr fontAlgn="base">
                <a:spcBef>
                  <a:spcPct val="0"/>
                </a:spcBef>
                <a:spcAft>
                  <a:spcPct val="0"/>
                </a:spcAft>
                <a:defRPr/>
              </a:pPr>
              <a:t>99</a:t>
            </a:fld>
            <a:endParaRPr lang="es-MX" smtClean="0">
              <a:latin typeface="Calibri" pitchFamily="34" charset="0"/>
            </a:endParaRPr>
          </a:p>
        </p:txBody>
      </p:sp>
    </p:spTree>
    <p:extLst>
      <p:ext uri="{BB962C8B-B14F-4D97-AF65-F5344CB8AC3E}">
        <p14:creationId xmlns:p14="http://schemas.microsoft.com/office/powerpoint/2010/main" val="414231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C004CB-9A0D-4447-A98D-21916E9EA50E}" type="slidenum">
              <a:rPr lang="es-MX" smtClean="0">
                <a:solidFill>
                  <a:prstClr val="black"/>
                </a:solidFill>
              </a:rPr>
              <a:pPr fontAlgn="base">
                <a:spcBef>
                  <a:spcPct val="0"/>
                </a:spcBef>
                <a:spcAft>
                  <a:spcPct val="0"/>
                </a:spcAft>
                <a:defRPr/>
              </a:pPr>
              <a:t>5</a:t>
            </a:fld>
            <a:endParaRPr lang="es-MX" smtClean="0">
              <a:solidFill>
                <a:prstClr val="black"/>
              </a:solidFill>
            </a:endParaRPr>
          </a:p>
        </p:txBody>
      </p:sp>
    </p:spTree>
    <p:extLst>
      <p:ext uri="{BB962C8B-B14F-4D97-AF65-F5344CB8AC3E}">
        <p14:creationId xmlns:p14="http://schemas.microsoft.com/office/powerpoint/2010/main" val="271982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090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862D15A2-CDFA-4DAF-9B36-008AA7756CA7}" type="slidenum">
              <a:rPr lang="es-MX" smtClean="0">
                <a:latin typeface="Calibri" pitchFamily="34" charset="0"/>
              </a:rPr>
              <a:pPr fontAlgn="base">
                <a:spcBef>
                  <a:spcPct val="0"/>
                </a:spcBef>
                <a:spcAft>
                  <a:spcPct val="0"/>
                </a:spcAft>
                <a:defRPr/>
              </a:pPr>
              <a:t>100</a:t>
            </a:fld>
            <a:endParaRPr lang="es-MX" smtClean="0">
              <a:latin typeface="Calibri" pitchFamily="34" charset="0"/>
            </a:endParaRPr>
          </a:p>
        </p:txBody>
      </p:sp>
    </p:spTree>
    <p:extLst>
      <p:ext uri="{BB962C8B-B14F-4D97-AF65-F5344CB8AC3E}">
        <p14:creationId xmlns:p14="http://schemas.microsoft.com/office/powerpoint/2010/main" val="226219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C004CB-9A0D-4447-A98D-21916E9EA50E}" type="slidenum">
              <a:rPr lang="es-MX" smtClean="0">
                <a:solidFill>
                  <a:prstClr val="black"/>
                </a:solidFill>
              </a:rPr>
              <a:pPr fontAlgn="base">
                <a:spcBef>
                  <a:spcPct val="0"/>
                </a:spcBef>
                <a:spcAft>
                  <a:spcPct val="0"/>
                </a:spcAft>
                <a:defRPr/>
              </a:pPr>
              <a:t>7</a:t>
            </a:fld>
            <a:endParaRPr lang="es-MX" smtClean="0">
              <a:solidFill>
                <a:prstClr val="black"/>
              </a:solidFill>
            </a:endParaRPr>
          </a:p>
        </p:txBody>
      </p:sp>
    </p:spTree>
    <p:extLst>
      <p:ext uri="{BB962C8B-B14F-4D97-AF65-F5344CB8AC3E}">
        <p14:creationId xmlns:p14="http://schemas.microsoft.com/office/powerpoint/2010/main" val="214984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31</a:t>
            </a:fld>
            <a:endParaRPr lang="es-MX">
              <a:solidFill>
                <a:prstClr val="black"/>
              </a:solidFill>
            </a:endParaRPr>
          </a:p>
        </p:txBody>
      </p:sp>
    </p:spTree>
    <p:extLst>
      <p:ext uri="{BB962C8B-B14F-4D97-AF65-F5344CB8AC3E}">
        <p14:creationId xmlns:p14="http://schemas.microsoft.com/office/powerpoint/2010/main" val="290886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32</a:t>
            </a:fld>
            <a:endParaRPr lang="es-MX">
              <a:solidFill>
                <a:prstClr val="black"/>
              </a:solidFill>
            </a:endParaRPr>
          </a:p>
        </p:txBody>
      </p:sp>
    </p:spTree>
    <p:extLst>
      <p:ext uri="{BB962C8B-B14F-4D97-AF65-F5344CB8AC3E}">
        <p14:creationId xmlns:p14="http://schemas.microsoft.com/office/powerpoint/2010/main" val="76975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33</a:t>
            </a:fld>
            <a:endParaRPr lang="es-MX">
              <a:solidFill>
                <a:prstClr val="black"/>
              </a:solidFill>
            </a:endParaRPr>
          </a:p>
        </p:txBody>
      </p:sp>
    </p:spTree>
    <p:extLst>
      <p:ext uri="{BB962C8B-B14F-4D97-AF65-F5344CB8AC3E}">
        <p14:creationId xmlns:p14="http://schemas.microsoft.com/office/powerpoint/2010/main" val="389015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 name="3 Marcador de número de diapositiva"/>
          <p:cNvSpPr>
            <a:spLocks noGrp="1"/>
          </p:cNvSpPr>
          <p:nvPr>
            <p:ph type="sldNum" sz="quarter" idx="5"/>
          </p:nvPr>
        </p:nvSpPr>
        <p:spPr/>
        <p:txBody>
          <a:bodyPr/>
          <a:lstStyle/>
          <a:p>
            <a:pPr>
              <a:defRPr/>
            </a:pPr>
            <a:fld id="{0BE3747D-40BA-47BC-AE5C-D036BE0703AE}" type="slidenum">
              <a:rPr lang="es-MX">
                <a:solidFill>
                  <a:prstClr val="black"/>
                </a:solidFill>
              </a:rPr>
              <a:pPr>
                <a:defRPr/>
              </a:pPr>
              <a:t>34</a:t>
            </a:fld>
            <a:endParaRPr lang="es-MX">
              <a:solidFill>
                <a:prstClr val="black"/>
              </a:solidFill>
            </a:endParaRPr>
          </a:p>
        </p:txBody>
      </p:sp>
    </p:spTree>
    <p:extLst>
      <p:ext uri="{BB962C8B-B14F-4D97-AF65-F5344CB8AC3E}">
        <p14:creationId xmlns:p14="http://schemas.microsoft.com/office/powerpoint/2010/main" val="150047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246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E879CA3-22CC-44C1-8AA1-B971607791F8}" type="slidenum">
              <a:rPr lang="es-MX">
                <a:latin typeface="Calibri" pitchFamily="34" charset="0"/>
              </a:rPr>
              <a:pPr fontAlgn="base">
                <a:spcBef>
                  <a:spcPct val="0"/>
                </a:spcBef>
                <a:spcAft>
                  <a:spcPct val="0"/>
                </a:spcAft>
                <a:defRPr/>
              </a:pPr>
              <a:t>66</a:t>
            </a:fld>
            <a:endParaRPr lang="es-MX">
              <a:latin typeface="Calibri" pitchFamily="34" charset="0"/>
            </a:endParaRPr>
          </a:p>
        </p:txBody>
      </p:sp>
    </p:spTree>
    <p:extLst>
      <p:ext uri="{BB962C8B-B14F-4D97-AF65-F5344CB8AC3E}">
        <p14:creationId xmlns:p14="http://schemas.microsoft.com/office/powerpoint/2010/main" val="39774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349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B5CB0268-6A46-4B2E-A5B5-C3B9E68ABCCE}" type="slidenum">
              <a:rPr lang="es-MX">
                <a:latin typeface="Calibri" pitchFamily="34" charset="0"/>
              </a:rPr>
              <a:pPr fontAlgn="base">
                <a:spcBef>
                  <a:spcPct val="0"/>
                </a:spcBef>
                <a:spcAft>
                  <a:spcPct val="0"/>
                </a:spcAft>
                <a:defRPr/>
              </a:pPr>
              <a:t>67</a:t>
            </a:fld>
            <a:endParaRPr lang="es-MX">
              <a:latin typeface="Calibri" pitchFamily="34" charset="0"/>
            </a:endParaRPr>
          </a:p>
        </p:txBody>
      </p:sp>
    </p:spTree>
    <p:extLst>
      <p:ext uri="{BB962C8B-B14F-4D97-AF65-F5344CB8AC3E}">
        <p14:creationId xmlns:p14="http://schemas.microsoft.com/office/powerpoint/2010/main" val="115246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DD7FF648-0F54-43E4-8DB0-DBA22626FA03}" type="datetimeFigureOut">
              <a:rPr lang="es-MX" smtClean="0"/>
              <a:t>02/09/2015</a:t>
            </a:fld>
            <a:endParaRPr lang="es-MX"/>
          </a:p>
        </p:txBody>
      </p:sp>
      <p:sp>
        <p:nvSpPr>
          <p:cNvPr id="8" name="Slide Number Placeholder 7"/>
          <p:cNvSpPr>
            <a:spLocks noGrp="1"/>
          </p:cNvSpPr>
          <p:nvPr>
            <p:ph type="sldNum" sz="quarter" idx="11"/>
          </p:nvPr>
        </p:nvSpPr>
        <p:spPr/>
        <p:txBody>
          <a:bodyPr/>
          <a:lstStyle/>
          <a:p>
            <a:fld id="{5F821FAE-DDCD-449A-B130-6FF794C2BFC9}"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7FF648-0F54-43E4-8DB0-DBA22626FA03}"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7FF648-0F54-43E4-8DB0-DBA22626FA03}"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s-MX">
              <a:solidFill>
                <a:prstClr val="black">
                  <a:lumMod val="65000"/>
                  <a:lumOff val="35000"/>
                </a:prstClr>
              </a:solidFill>
            </a:endParaRPr>
          </a:p>
        </p:txBody>
      </p:sp>
    </p:spTree>
    <p:extLst>
      <p:ext uri="{BB962C8B-B14F-4D97-AF65-F5344CB8AC3E}">
        <p14:creationId xmlns:p14="http://schemas.microsoft.com/office/powerpoint/2010/main" val="153937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598798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550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22515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MX">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71223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MX">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117409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MX">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178462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226948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D7FF648-0F54-43E4-8DB0-DBA22626FA03}"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184639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102384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Tree>
    <p:extLst>
      <p:ext uri="{BB962C8B-B14F-4D97-AF65-F5344CB8AC3E}">
        <p14:creationId xmlns:p14="http://schemas.microsoft.com/office/powerpoint/2010/main" val="68942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13 Marcador de fecha"/>
          <p:cNvSpPr>
            <a:spLocks noGrp="1"/>
          </p:cNvSpPr>
          <p:nvPr>
            <p:ph type="dt" sz="half" idx="10"/>
          </p:nvPr>
        </p:nvSpPr>
        <p:spPr/>
        <p:txBody>
          <a:bodyPr/>
          <a:lstStyle>
            <a:lvl1pPr>
              <a:defRPr/>
            </a:lvl1pPr>
          </a:lstStyle>
          <a:p>
            <a:pPr>
              <a:defRPr/>
            </a:pPr>
            <a:fld id="{6F1440B0-2B91-4503-BBDA-5A3D8EFF590C}"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36A03A51-A662-444D-B14F-912EA7997A58}"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17517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4C7C44A-534D-49EA-84BB-1AFF291A0390}"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39461099-784A-4DC1-8B06-D7B28AB2DB12}"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1874912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19B477F-FD09-4BD5-B487-E87627FBBDD4}"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C536646-0A4B-435E-A4AB-1DCBF23D9D96}"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768907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EFEFE4C-38F6-4ABE-B303-CDB843D83EAD}"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0EEF961D-A7A5-4B10-9EA2-711A43323863}"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1953494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EE66B304-E72E-4518-B4F3-799BD3689773}"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8"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9" name="22 Marcador de número de diapositiva"/>
          <p:cNvSpPr>
            <a:spLocks noGrp="1"/>
          </p:cNvSpPr>
          <p:nvPr>
            <p:ph type="sldNum" sz="quarter" idx="12"/>
          </p:nvPr>
        </p:nvSpPr>
        <p:spPr/>
        <p:txBody>
          <a:bodyPr/>
          <a:lstStyle>
            <a:lvl1pPr>
              <a:defRPr/>
            </a:lvl1pPr>
          </a:lstStyle>
          <a:p>
            <a:pPr>
              <a:defRPr/>
            </a:pPr>
            <a:fld id="{2F525F32-428D-4EE6-8295-C81013E46B6C}"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2470893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C3B9B4C6-9999-4421-9C30-CED680570D2B}"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7DE291ED-81DF-45EE-B4C8-C5702FBA35C5}"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4086423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76B85DB9-1E90-42A4-B087-178D9C67998F}"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4FCB98B1-E3D3-4834-B4A1-0A0B7D79A479}"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47688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7FF648-0F54-43E4-8DB0-DBA22626FA03}"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821FAE-DDCD-449A-B130-6FF794C2BFC9}"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E3135990-5CDA-4E80-9375-04932B338351}"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73593CC0-3FDC-495C-A5FF-23D35204D395}"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7999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6758FB82-85EC-44E8-A0C5-4EC1C658164A}"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E002D6BC-4737-4B3C-8836-9BB2ACE41236}"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127651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F6DAF61-4EFC-46DC-B268-9E6F245F6709}"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8CC63B71-5F49-45A0-BECB-B5C813485DFC}"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2343805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D360ABCF-5318-47EA-9CE0-958FC76E73FD}"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MX">
              <a:solidFill>
                <a:prstClr val="white">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A677BD34-0248-4F02-9A46-4612FA1AA650}"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61134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DD7FF648-0F54-43E4-8DB0-DBA22626FA03}"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821FAE-DDCD-449A-B130-6FF794C2BFC9}"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D7FF648-0F54-43E4-8DB0-DBA22626FA03}" type="datetimeFigureOut">
              <a:rPr lang="es-MX" smtClean="0"/>
              <a:t>02/09/2015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821FAE-DDCD-449A-B130-6FF794C2BFC9}"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7FF648-0F54-43E4-8DB0-DBA22626FA03}" type="datetimeFigureOut">
              <a:rPr lang="es-MX" smtClean="0"/>
              <a:t>02/09/2015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FF648-0F54-43E4-8DB0-DBA22626FA03}" type="datetimeFigureOut">
              <a:rPr lang="es-MX" smtClean="0"/>
              <a:t>02/09/2015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FF648-0F54-43E4-8DB0-DBA22626FA03}"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FF648-0F54-43E4-8DB0-DBA22626FA03}"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821FAE-DDCD-449A-B130-6FF794C2BFC9}"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D7FF648-0F54-43E4-8DB0-DBA22626FA03}" type="datetimeFigureOut">
              <a:rPr lang="es-MX" smtClean="0"/>
              <a:t>02/09/2015</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F821FAE-DDCD-449A-B130-6FF794C2BFC9}"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E3EFA7-3109-489E-9073-1CF41A65DF86}" type="datetimeFigureOut">
              <a:rPr lang="es-MX" smtClean="0">
                <a:solidFill>
                  <a:prstClr val="black">
                    <a:lumMod val="65000"/>
                    <a:lumOff val="35000"/>
                  </a:prstClr>
                </a:solidFill>
              </a:rPr>
              <a:pPr/>
              <a:t>02/09/2015</a:t>
            </a:fld>
            <a:endParaRPr lang="es-MX">
              <a:solidFill>
                <a:prstClr val="black">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63B4376-47D4-4C48-8C33-1898D0D23D94}" type="slidenum">
              <a:rPr lang="es-MX" smtClean="0">
                <a:solidFill>
                  <a:prstClr val="black">
                    <a:lumMod val="65000"/>
                    <a:lumOff val="35000"/>
                  </a:prstClr>
                </a:solidFill>
              </a:rPr>
              <a:pPr/>
              <a:t>‹Nº›</a:t>
            </a:fld>
            <a:endParaRPr lang="es-MX">
              <a:solidFill>
                <a:prstClr val="black">
                  <a:lumMod val="65000"/>
                  <a:lumOff val="35000"/>
                </a:prstClr>
              </a:solidFill>
            </a:endParaRPr>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1733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s-ES" smtClean="0"/>
              <a:t>Haga clic para modificar el estilo de título del patrón</a:t>
            </a:r>
            <a:endParaRPr lang="en-US"/>
          </a:p>
        </p:txBody>
      </p:sp>
      <p:sp>
        <p:nvSpPr>
          <p:cNvPr id="1027" name="12 Marcador de texto"/>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842AAA0-8A46-487A-B298-71440F98039F}" type="datetimeFigureOut">
              <a:rPr lang="es-MX">
                <a:solidFill>
                  <a:prstClr val="white">
                    <a:shade val="50000"/>
                  </a:prstClr>
                </a:solidFill>
              </a:rPr>
              <a:pPr>
                <a:defRPr/>
              </a:pPr>
              <a:t>02/09/2015</a:t>
            </a:fld>
            <a:endParaRPr lang="es-MX" dirty="0">
              <a:solidFill>
                <a:prstClr val="white">
                  <a:shade val="50000"/>
                </a:prstClr>
              </a:solidFill>
            </a:endParaRPr>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s-MX">
              <a:solidFill>
                <a:prstClr val="white">
                  <a:shade val="50000"/>
                </a:prstClr>
              </a:solidFill>
            </a:endParaRPr>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00104EA-E75B-436F-85F9-E64E3DEC0A80}" type="slidenum">
              <a:rPr lang="es-MX">
                <a:solidFill>
                  <a:prstClr val="white">
                    <a:shade val="50000"/>
                  </a:prstClr>
                </a:solidFill>
              </a:rPr>
              <a:pPr>
                <a:defRPr/>
              </a:pPr>
              <a:t>‹Nº›</a:t>
            </a:fld>
            <a:endParaRPr lang="es-MX" dirty="0">
              <a:solidFill>
                <a:prstClr val="white">
                  <a:shade val="50000"/>
                </a:prstClr>
              </a:solidFill>
            </a:endParaRPr>
          </a:p>
        </p:txBody>
      </p:sp>
    </p:spTree>
    <p:extLst>
      <p:ext uri="{BB962C8B-B14F-4D97-AF65-F5344CB8AC3E}">
        <p14:creationId xmlns:p14="http://schemas.microsoft.com/office/powerpoint/2010/main" val="376919256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f/f4/Desarrollo_sostenible.sv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efinicion.de/cadena" TargetMode="External"/><Relationship Id="rId2" Type="http://schemas.openxmlformats.org/officeDocument/2006/relationships/hyperlink" Target="http://definicion.de/empresa" TargetMode="External"/><Relationship Id="rId1" Type="http://schemas.openxmlformats.org/officeDocument/2006/relationships/slideLayout" Target="../slideLayouts/slideLayout2.xml"/><Relationship Id="rId4" Type="http://schemas.openxmlformats.org/officeDocument/2006/relationships/hyperlink" Target="http://definicion.de/valor/"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NjrFt8Kpqsg&amp;list=PLV9DnN7Gov0NbVRor8fXX4f04QaMhX-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hyperlink" Target="http://es.wikipedia.org/wiki/1972" TargetMode="External"/><Relationship Id="rId3" Type="http://schemas.openxmlformats.org/officeDocument/2006/relationships/hyperlink" Target="http://es.wikipedia.org/wiki/R%C3%ADo_de_Janeiro" TargetMode="External"/><Relationship Id="rId7" Type="http://schemas.openxmlformats.org/officeDocument/2006/relationships/hyperlink" Target="http://es.wikipedia.org/wiki/22_de_mayo" TargetMode="External"/><Relationship Id="rId2" Type="http://schemas.openxmlformats.org/officeDocument/2006/relationships/hyperlink" Target="http://es.wikipedia.org/wiki/Naciones_Unidas" TargetMode="External"/><Relationship Id="rId1" Type="http://schemas.openxmlformats.org/officeDocument/2006/relationships/slideLayout" Target="../slideLayouts/slideLayout7.xml"/><Relationship Id="rId6" Type="http://schemas.openxmlformats.org/officeDocument/2006/relationships/hyperlink" Target="http://es.wikipedia.org/wiki/Nairobi" TargetMode="External"/><Relationship Id="rId5" Type="http://schemas.openxmlformats.org/officeDocument/2006/relationships/hyperlink" Target="http://es.wikipedia.org/wiki/Desarrollo_sostenible" TargetMode="External"/><Relationship Id="rId4" Type="http://schemas.openxmlformats.org/officeDocument/2006/relationships/hyperlink" Target="http://es.wikipedia.org/wiki/1992"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sz="6000" b="1" cap="all" dirty="0" smtClean="0">
                <a:solidFill>
                  <a:srgbClr val="00B050"/>
                </a:solidFill>
                <a:effectLst>
                  <a:reflection blurRad="12700" stA="34000" endA="740" endPos="53000" dir="5400000" sy="-100000" algn="bl" rotWithShape="0"/>
                </a:effectLst>
                <a:latin typeface="Consolas"/>
              </a:rPr>
              <a:t>-INDICADORES DE DESARROLLO SUSTENTABLE</a:t>
            </a:r>
            <a:br>
              <a:rPr lang="es-MX" sz="6000" b="1" cap="all" dirty="0" smtClean="0">
                <a:solidFill>
                  <a:srgbClr val="00B050"/>
                </a:solidFill>
                <a:effectLst>
                  <a:reflection blurRad="12700" stA="34000" endA="740" endPos="53000" dir="5400000" sy="-100000" algn="bl" rotWithShape="0"/>
                </a:effectLst>
                <a:latin typeface="Consolas"/>
              </a:rPr>
            </a:br>
            <a:r>
              <a:rPr lang="es-MX" sz="6000" b="1" cap="all" dirty="0" smtClean="0">
                <a:solidFill>
                  <a:srgbClr val="00B050"/>
                </a:solidFill>
                <a:effectLst>
                  <a:reflection blurRad="12700" stA="34000" endA="740" endPos="53000" dir="5400000" sy="-100000" algn="bl" rotWithShape="0"/>
                </a:effectLst>
                <a:latin typeface="Consolas"/>
              </a:rPr>
              <a:t/>
            </a:r>
            <a:br>
              <a:rPr lang="es-MX" sz="6000" b="1" cap="all" dirty="0" smtClean="0">
                <a:solidFill>
                  <a:srgbClr val="00B050"/>
                </a:solidFill>
                <a:effectLst>
                  <a:reflection blurRad="12700" stA="34000" endA="740" endPos="53000" dir="5400000" sy="-100000" algn="bl" rotWithShape="0"/>
                </a:effectLst>
                <a:latin typeface="Consolas"/>
              </a:rPr>
            </a:br>
            <a:r>
              <a:rPr lang="es-MX" sz="6000" b="1" cap="all" dirty="0" smtClean="0">
                <a:solidFill>
                  <a:srgbClr val="00B050"/>
                </a:solidFill>
                <a:effectLst>
                  <a:reflection blurRad="12700" stA="34000" endA="740" endPos="53000" dir="5400000" sy="-100000" algn="bl" rotWithShape="0"/>
                </a:effectLst>
                <a:latin typeface="Consolas"/>
              </a:rPr>
              <a:t>-ecosistemas</a:t>
            </a:r>
            <a:endParaRPr lang="es-MX" sz="6000" dirty="0">
              <a:solidFill>
                <a:srgbClr val="00B050"/>
              </a:solidFill>
            </a:endParaRPr>
          </a:p>
        </p:txBody>
      </p:sp>
      <p:sp>
        <p:nvSpPr>
          <p:cNvPr id="3" name="2 Subtítulo"/>
          <p:cNvSpPr>
            <a:spLocks noGrp="1"/>
          </p:cNvSpPr>
          <p:nvPr>
            <p:ph type="subTitle" idx="1"/>
          </p:nvPr>
        </p:nvSpPr>
        <p:spPr/>
        <p:txBody>
          <a:bodyPr>
            <a:normAutofit fontScale="77500" lnSpcReduction="20000"/>
          </a:bodyPr>
          <a:lstStyle/>
          <a:p>
            <a:pPr>
              <a:spcBef>
                <a:spcPct val="0"/>
              </a:spcBef>
            </a:pPr>
            <a:r>
              <a:rPr lang="es-MX" dirty="0">
                <a:solidFill>
                  <a:schemeClr val="tx1">
                    <a:lumMod val="95000"/>
                    <a:lumOff val="5000"/>
                  </a:schemeClr>
                </a:solidFill>
              </a:rPr>
              <a:t>ECOLOGIA, EQUILIBRIO EN LOS ECOSISTEMAS ,RELACIONES ALIMENTARIAS</a:t>
            </a:r>
          </a:p>
          <a:p>
            <a:pPr>
              <a:spcBef>
                <a:spcPct val="0"/>
              </a:spcBef>
            </a:pPr>
            <a:endParaRPr lang="es-MX" dirty="0">
              <a:solidFill>
                <a:schemeClr val="tx1">
                  <a:lumMod val="95000"/>
                  <a:lumOff val="5000"/>
                </a:schemeClr>
              </a:solidFill>
            </a:endParaRPr>
          </a:p>
          <a:p>
            <a:pPr>
              <a:spcBef>
                <a:spcPct val="0"/>
              </a:spcBef>
            </a:pPr>
            <a:r>
              <a:rPr lang="es-MX" dirty="0">
                <a:solidFill>
                  <a:schemeClr val="tx1">
                    <a:lumMod val="95000"/>
                    <a:lumOff val="5000"/>
                  </a:schemeClr>
                </a:solidFill>
              </a:rPr>
              <a:t>    </a:t>
            </a:r>
            <a:r>
              <a:rPr lang="es-MX" dirty="0" smtClean="0">
                <a:solidFill>
                  <a:schemeClr val="tx1">
                    <a:lumMod val="95000"/>
                    <a:lumOff val="5000"/>
                  </a:schemeClr>
                </a:solidFill>
              </a:rPr>
              <a:t> </a:t>
            </a:r>
            <a:r>
              <a:rPr lang="es-MX" dirty="0">
                <a:solidFill>
                  <a:schemeClr val="tx1">
                    <a:lumMod val="95000"/>
                    <a:lumOff val="5000"/>
                  </a:schemeClr>
                </a:solidFill>
              </a:rPr>
              <a:t>Desarrollo Sustentable , </a:t>
            </a:r>
            <a:r>
              <a:rPr lang="es-MX" dirty="0" smtClean="0">
                <a:solidFill>
                  <a:schemeClr val="tx1">
                    <a:lumMod val="95000"/>
                    <a:lumOff val="5000"/>
                  </a:schemeClr>
                </a:solidFill>
              </a:rPr>
              <a:t>semestre primavera 2014</a:t>
            </a:r>
            <a:endParaRPr lang="es-MX" dirty="0">
              <a:solidFill>
                <a:schemeClr val="tx1">
                  <a:lumMod val="95000"/>
                  <a:lumOff val="5000"/>
                </a:schemeClr>
              </a:solidFill>
            </a:endParaRPr>
          </a:p>
          <a:p>
            <a:endParaRPr lang="es-MX" dirty="0"/>
          </a:p>
        </p:txBody>
      </p:sp>
    </p:spTree>
    <p:extLst>
      <p:ext uri="{BB962C8B-B14F-4D97-AF65-F5344CB8AC3E}">
        <p14:creationId xmlns:p14="http://schemas.microsoft.com/office/powerpoint/2010/main" val="3996513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84784"/>
            <a:ext cx="7344816" cy="4801314"/>
          </a:xfrm>
          <a:prstGeom prst="rect">
            <a:avLst/>
          </a:prstGeom>
        </p:spPr>
        <p:txBody>
          <a:bodyPr wrap="square">
            <a:spAutoFit/>
          </a:bodyPr>
          <a:lstStyle/>
          <a:p>
            <a:pPr lvl="0"/>
            <a:r>
              <a:rPr lang="es-MX" sz="2400" dirty="0">
                <a:solidFill>
                  <a:prstClr val="black"/>
                </a:solidFill>
                <a:latin typeface="Tahoma" panose="020B0604030504040204" pitchFamily="34" charset="0"/>
                <a:ea typeface="Tahoma" panose="020B0604030504040204" pitchFamily="34" charset="0"/>
                <a:cs typeface="Tahoma" panose="020B0604030504040204" pitchFamily="34" charset="0"/>
              </a:rPr>
              <a:t>El crecimiento económico se mide con indicadores económicos, la equidad se determina sobre la base de parámetros sociales y la sustentabilidad ambiental se establece en términos físicos y biológicos. En consecuencia, cada uno de los tres objetivos se encuentra en diferentes planos de evaluación.</a:t>
            </a:r>
          </a:p>
          <a:p>
            <a:pPr lvl="0"/>
            <a:endParaRPr lang="es-MX"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s-MX" sz="2400" dirty="0">
                <a:solidFill>
                  <a:prstClr val="black"/>
                </a:solidFill>
                <a:latin typeface="Tahoma" panose="020B0604030504040204" pitchFamily="34" charset="0"/>
                <a:ea typeface="Tahoma" panose="020B0604030504040204" pitchFamily="34" charset="0"/>
                <a:cs typeface="Tahoma" panose="020B0604030504040204" pitchFamily="34" charset="0"/>
              </a:rPr>
              <a:t>Por su parte, el desarrollo sustentable depende, teóricamente, de los tres objetivos mencionados y, por lo tanto, es imposible cuantificarlo mientras no se disponga de parámetros compatibles.</a:t>
            </a:r>
          </a:p>
          <a:p>
            <a:pPr lvl="0"/>
            <a:endParaRPr lang="es-MX"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332656"/>
            <a:ext cx="9302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7278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Rectángulo"/>
          <p:cNvSpPr>
            <a:spLocks noChangeArrowheads="1"/>
          </p:cNvSpPr>
          <p:nvPr/>
        </p:nvSpPr>
        <p:spPr bwMode="auto">
          <a:xfrm>
            <a:off x="1714500" y="928688"/>
            <a:ext cx="3649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400" b="1" dirty="0">
                <a:solidFill>
                  <a:schemeClr val="accent3"/>
                </a:solidFill>
                <a:latin typeface="Verdana" pitchFamily="34" charset="0"/>
              </a:rPr>
              <a:t>Selección natural</a:t>
            </a:r>
          </a:p>
        </p:txBody>
      </p:sp>
      <p:sp>
        <p:nvSpPr>
          <p:cNvPr id="48131" name="3 Rectángulo"/>
          <p:cNvSpPr>
            <a:spLocks noChangeArrowheads="1"/>
          </p:cNvSpPr>
          <p:nvPr/>
        </p:nvSpPr>
        <p:spPr bwMode="auto">
          <a:xfrm>
            <a:off x="1643063" y="1785938"/>
            <a:ext cx="62865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dirty="0">
                <a:latin typeface="Verdana" pitchFamily="34" charset="0"/>
              </a:rPr>
              <a:t>La sostenibilidad del ecosistema depende del mantenimiento del balance entre las poblaciones de las especies que constituyen la comunidad biótica.</a:t>
            </a:r>
          </a:p>
          <a:p>
            <a:endParaRPr lang="es-MX" sz="2000" dirty="0">
              <a:latin typeface="Verdana" pitchFamily="34" charset="0"/>
            </a:endParaRPr>
          </a:p>
          <a:p>
            <a:r>
              <a:rPr lang="es-MX" sz="2000" dirty="0">
                <a:latin typeface="Verdana" pitchFamily="34" charset="0"/>
              </a:rPr>
              <a:t> El equilibrio entre las poblaciones es afectado, generalmente, por la introducción de especies de ecosistemas diferentes.</a:t>
            </a:r>
          </a:p>
          <a:p>
            <a:endParaRPr lang="es-MX" sz="2000" dirty="0">
              <a:latin typeface="Verdana" pitchFamily="34" charset="0"/>
            </a:endParaRPr>
          </a:p>
          <a:p>
            <a:r>
              <a:rPr lang="es-MX" sz="2000" dirty="0">
                <a:latin typeface="Verdana" pitchFamily="34" charset="0"/>
              </a:rPr>
              <a:t> Los balances entre poblaciones no son automáticos, sino que aparentemente evolucionan junto con las especies en el tiempo.</a:t>
            </a:r>
          </a:p>
        </p:txBody>
      </p:sp>
    </p:spTree>
    <p:extLst>
      <p:ext uri="{BB962C8B-B14F-4D97-AF65-F5344CB8AC3E}">
        <p14:creationId xmlns:p14="http://schemas.microsoft.com/office/powerpoint/2010/main" val="68105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1472" y="1579055"/>
            <a:ext cx="8929718" cy="5643578"/>
          </a:xfrm>
        </p:spPr>
        <p:txBody>
          <a:bodyPr>
            <a:normAutofit/>
          </a:bodyPr>
          <a:lstStyle/>
          <a:p>
            <a:pPr marL="0" indent="0" algn="just">
              <a:buNone/>
            </a:pPr>
            <a:endParaRPr lang="es-ES" sz="1000" dirty="0" smtClean="0"/>
          </a:p>
          <a:p>
            <a:pPr marL="0" indent="0" algn="just">
              <a:buNone/>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Existen varios tipos de indicadores, entre los más usados están los Cuantitativos y los Cualitativos</a:t>
            </a:r>
          </a:p>
          <a:p>
            <a:pPr marL="0" indent="0" algn="just" fontAlgn="base">
              <a:buNone/>
            </a:pPr>
            <a:r>
              <a:rPr lang="es-ES" b="1" i="1" dirty="0" smtClean="0">
                <a:solidFill>
                  <a:schemeClr val="tx1"/>
                </a:solidFill>
                <a:latin typeface="Tahoma" panose="020B0604030504040204" pitchFamily="34" charset="0"/>
                <a:ea typeface="Tahoma" panose="020B0604030504040204" pitchFamily="34" charset="0"/>
                <a:cs typeface="Tahoma" panose="020B0604030504040204" pitchFamily="34" charset="0"/>
              </a:rPr>
              <a:t>Los indicadores cuantitativos son aquellos que presentan datos concretos como por ejemplo: </a:t>
            </a: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número de usuarios de un sistema o el número de personas de la tercera edad capacitadas en computación, o el número de menores de 15 años que tienen acceso a Internet, por regiones.</a:t>
            </a:r>
          </a:p>
          <a:p>
            <a:pPr marL="0" indent="0" algn="just" fontAlgn="base">
              <a:buNone/>
            </a:pPr>
            <a:endParaRPr lang="es-E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7030A0"/>
                </a:solidFill>
                <a:effectLst>
                  <a:reflection blurRad="12700" stA="48000" endA="300" endPos="55000" dir="5400000" sy="-90000" algn="bl" rotWithShape="0"/>
                </a:effectLst>
                <a:latin typeface="Franklin Gothic Medium"/>
              </a:rPr>
              <a:t>INDICADORES DESARROLLO SUSTENTABLE</a:t>
            </a:r>
            <a:endParaRPr lang="es-ES" sz="3600" cap="all" dirty="0">
              <a:solidFill>
                <a:srgbClr val="7030A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326338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037" y="1844824"/>
            <a:ext cx="6768752" cy="3785652"/>
          </a:xfrm>
          <a:prstGeom prst="rect">
            <a:avLst/>
          </a:prstGeom>
        </p:spPr>
        <p:txBody>
          <a:bodyPr wrap="square">
            <a:spAutoFit/>
          </a:bodyPr>
          <a:lstStyle/>
          <a:p>
            <a:pPr lvl="0" algn="just" fontAlgn="base">
              <a:spcBef>
                <a:spcPct val="20000"/>
              </a:spcBef>
            </a:pPr>
            <a:r>
              <a:rPr lang="es-ES" sz="2400" b="1" i="1" dirty="0">
                <a:latin typeface="Century Gothic"/>
              </a:rPr>
              <a:t>Los indicadores cualitativos </a:t>
            </a:r>
            <a:r>
              <a:rPr lang="es-ES" sz="2400" dirty="0">
                <a:latin typeface="Century Gothic"/>
              </a:rPr>
              <a:t>pueden definirse como la opinión y percepción de la gente sobre un determinado tema, tal como el grado de confianza en sí misma experimentado por quienes cuentan con conocimientos de computación en tanto herramienta para conseguir un mejor trabajo, o el hecho de tener acceso a Internet que les permita mejores oportunidades de comercialización y venta.</a:t>
            </a:r>
          </a:p>
        </p:txBody>
      </p:sp>
      <p:sp>
        <p:nvSpPr>
          <p:cNvPr id="4" name="3 Rectángulo"/>
          <p:cNvSpPr/>
          <p:nvPr/>
        </p:nvSpPr>
        <p:spPr>
          <a:xfrm>
            <a:off x="179512" y="655821"/>
            <a:ext cx="10081120" cy="646331"/>
          </a:xfrm>
          <a:prstGeom prst="rect">
            <a:avLst/>
          </a:prstGeom>
        </p:spPr>
        <p:txBody>
          <a:bodyPr wrap="square">
            <a:spAutoFit/>
          </a:bodyPr>
          <a:lstStyle/>
          <a:p>
            <a:pPr lvl="0">
              <a:spcBef>
                <a:spcPct val="0"/>
              </a:spcBef>
              <a:defRPr/>
            </a:pPr>
            <a:r>
              <a:rPr lang="es-ES" sz="3600" cap="all" dirty="0">
                <a:solidFill>
                  <a:srgbClr val="7030A0"/>
                </a:solidFill>
                <a:effectLst>
                  <a:reflection blurRad="12700" stA="48000" endA="300" endPos="55000" dir="5400000" sy="-90000" algn="bl" rotWithShape="0"/>
                </a:effectLst>
                <a:latin typeface="Franklin Gothic Medium"/>
              </a:rPr>
              <a:t>INDICADORES DESARROLLO SUSTENTABLE</a:t>
            </a:r>
          </a:p>
        </p:txBody>
      </p:sp>
    </p:spTree>
    <p:extLst>
      <p:ext uri="{BB962C8B-B14F-4D97-AF65-F5344CB8AC3E}">
        <p14:creationId xmlns:p14="http://schemas.microsoft.com/office/powerpoint/2010/main" val="268331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DESARROLLO SUSTENTABLE</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sp>
        <p:nvSpPr>
          <p:cNvPr id="9" name="8 CuadroTexto"/>
          <p:cNvSpPr txBox="1"/>
          <p:nvPr/>
        </p:nvSpPr>
        <p:spPr>
          <a:xfrm>
            <a:off x="2714612" y="2571744"/>
            <a:ext cx="3222357" cy="707886"/>
          </a:xfrm>
          <a:prstGeom prst="rect">
            <a:avLst/>
          </a:prstGeom>
          <a:noFill/>
        </p:spPr>
        <p:txBody>
          <a:bodyPr wrap="none" rtlCol="0">
            <a:spAutoFit/>
          </a:bodyPr>
          <a:lstStyle/>
          <a:p>
            <a:pPr algn="ctr"/>
            <a:r>
              <a:rPr lang="es-ES" sz="4000" b="1" dirty="0" smtClean="0">
                <a:solidFill>
                  <a:prstClr val="black"/>
                </a:solidFill>
              </a:rPr>
              <a:t>INDICADORES</a:t>
            </a:r>
            <a:endParaRPr lang="es-ES" sz="4000" b="1" dirty="0">
              <a:solidFill>
                <a:prstClr val="black"/>
              </a:solidFill>
            </a:endParaRPr>
          </a:p>
        </p:txBody>
      </p:sp>
    </p:spTree>
    <p:extLst>
      <p:ext uri="{BB962C8B-B14F-4D97-AF65-F5344CB8AC3E}">
        <p14:creationId xmlns:p14="http://schemas.microsoft.com/office/powerpoint/2010/main" val="79917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SOCIALES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2009150"/>
          <a:ext cx="8786842" cy="2106930"/>
        </p:xfrm>
        <a:graphic>
          <a:graphicData uri="http://schemas.openxmlformats.org/drawingml/2006/table">
            <a:tbl>
              <a:tblPr firstRow="1" bandRow="1">
                <a:tableStyleId>{5C22544A-7EE6-4342-B048-85BDC9FD1C3A}</a:tableStyleId>
              </a:tblPr>
              <a:tblGrid>
                <a:gridCol w="2076890"/>
                <a:gridCol w="1997009"/>
                <a:gridCol w="4712943"/>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pPr algn="ctr" fontAlgn="ctr"/>
                      <a:r>
                        <a:rPr lang="es-MX" sz="1800" u="none" strike="noStrike" dirty="0" smtClean="0"/>
                        <a:t>Equidad</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u="none" strike="noStrike" dirty="0" smtClean="0"/>
                        <a:t>Pobreza</a:t>
                      </a:r>
                      <a:endParaRPr lang="es-MX" sz="1800" b="0" i="0" u="none" strike="noStrike" dirty="0" smtClean="0">
                        <a:solidFill>
                          <a:srgbClr val="000000"/>
                        </a:solidFill>
                        <a:latin typeface="Calibri"/>
                      </a:endParaRPr>
                    </a:p>
                    <a:p>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600" u="none" strike="noStrike" dirty="0"/>
                        <a:t>Porcentaje de la Población viviendo bajo la </a:t>
                      </a:r>
                      <a:r>
                        <a:rPr lang="es-MX" sz="1600" u="none" strike="noStrike" dirty="0" smtClean="0"/>
                        <a:t>línea </a:t>
                      </a:r>
                      <a:r>
                        <a:rPr lang="es-MX" sz="1600" u="none" strike="noStrike" dirty="0"/>
                        <a:t>de la pobreza </a:t>
                      </a:r>
                      <a:endParaRPr lang="es-MX"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600" u="none" strike="noStrike"/>
                        <a:t>Índice de desigualdad de ingresos (Índice Gini)</a:t>
                      </a:r>
                      <a:endParaRPr lang="es-MX"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600" u="none" strike="noStrike"/>
                        <a:t>Tasa de desempleo</a:t>
                      </a:r>
                      <a:endParaRPr lang="es-MX"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u="none" strike="noStrike" dirty="0" smtClean="0"/>
                        <a:t>Género</a:t>
                      </a:r>
                      <a:endParaRPr lang="es-MX" sz="1800" b="0" i="0" u="none" strike="noStrike" dirty="0" smtClean="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600" u="none" strike="noStrike" dirty="0"/>
                        <a:t>Relación entre los salarios medios de los hombres y de las mujeres.</a:t>
                      </a:r>
                      <a:endParaRPr lang="es-MX"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7154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SOCIALES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142984"/>
          <a:ext cx="8786842" cy="5381579"/>
        </p:xfrm>
        <a:graphic>
          <a:graphicData uri="http://schemas.openxmlformats.org/drawingml/2006/table">
            <a:tbl>
              <a:tblPr firstRow="1" bandRow="1">
                <a:tableStyleId>{5C22544A-7EE6-4342-B048-85BDC9FD1C3A}</a:tableStyleId>
              </a:tblPr>
              <a:tblGrid>
                <a:gridCol w="2076890"/>
                <a:gridCol w="1997009"/>
                <a:gridCol w="4712943"/>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13">
                  <a:txBody>
                    <a:bodyPr/>
                    <a:lstStyle/>
                    <a:p>
                      <a:pPr algn="ctr" fontAlgn="ctr"/>
                      <a:r>
                        <a:rPr lang="es-MX" sz="1800" u="none" strike="noStrike" dirty="0" smtClean="0"/>
                        <a:t>Salud</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MX" sz="1800" u="none" strike="noStrike" dirty="0" smtClean="0"/>
                        <a:t>Nutrición</a:t>
                      </a:r>
                      <a:endParaRPr lang="es-MX" sz="1800" b="0" i="0" u="none" strike="noStrike" dirty="0" smtClean="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Estado nutricional de los niños.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nchor="ctr"/>
                </a:tc>
                <a:tc>
                  <a:txBody>
                    <a:bodyPr/>
                    <a:lstStyle/>
                    <a:p>
                      <a:pPr algn="l" fontAlgn="ctr"/>
                      <a:r>
                        <a:rPr lang="es-MX" sz="1400" u="none" strike="noStrike" dirty="0"/>
                        <a:t>Peso suficiente al nacer.</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u="none" strike="noStrike" dirty="0" smtClean="0"/>
                        <a:t>Mortalidad</a:t>
                      </a:r>
                      <a:endParaRPr lang="es-MX" sz="1800" b="0" i="0" u="none" strike="noStrike" dirty="0" smtClean="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Tasa de mortalidad infantil bajo los cinco años.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latin typeface="Calibri"/>
                      </a:endParaRPr>
                    </a:p>
                  </a:txBody>
                  <a:tcPr anchor="ctr"/>
                </a:tc>
                <a:tc>
                  <a:txBody>
                    <a:bodyPr/>
                    <a:lstStyle/>
                    <a:p>
                      <a:pPr algn="l" fontAlgn="ctr"/>
                      <a:r>
                        <a:rPr lang="es-MX" sz="1400" u="none" strike="noStrike" dirty="0"/>
                        <a:t>Esperanza de vida al nacer</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Tasa de mortalidad derivada de la maternidad</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rowSpan="3">
                  <a:txBody>
                    <a:bodyPr/>
                    <a:lstStyle/>
                    <a:p>
                      <a:pPr algn="ctr"/>
                      <a:r>
                        <a:rPr lang="es-ES" dirty="0" smtClean="0"/>
                        <a:t>Saneamiento</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Porcentaje de la población que dispone de instalaciones adecuadas para la eliminación de excrementos.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Porcentaje de productos químicos potencialmente peligrosos vigilados en los alimentos.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Agua  potable Población con acceso al agua potable.</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a:txBody>
                    <a:bodyPr/>
                    <a:lstStyle/>
                    <a:p>
                      <a:pPr algn="ctr"/>
                      <a:r>
                        <a:rPr lang="es-ES" dirty="0" smtClean="0"/>
                        <a:t>Agua Potable</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Porcentaje de la población con acceso a la salud.</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rowSpan="4">
                  <a:txBody>
                    <a:bodyPr/>
                    <a:lstStyle/>
                    <a:p>
                      <a:pPr algn="ctr"/>
                      <a:r>
                        <a:rPr lang="es-ES" dirty="0" smtClean="0"/>
                        <a:t>Atención Medica</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Vacunación contra enfermedades infecciosas infantiles.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Tasa de utilización de métodos anticonceptivos.</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dirty="0"/>
                    </a:p>
                  </a:txBody>
                  <a:tcPr/>
                </a:tc>
                <a:tc>
                  <a:txBody>
                    <a:bodyPr/>
                    <a:lstStyle/>
                    <a:p>
                      <a:pPr algn="l" fontAlgn="ctr"/>
                      <a:r>
                        <a:rPr lang="es-MX" sz="1400" u="none" strike="noStrike" dirty="0"/>
                        <a:t>Gasto nacional en servicios locales de salud.</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Gasto nacional total en el sector de la salud como porcentaje del PNB.</a:t>
                      </a:r>
                      <a:endParaRPr lang="es-MX" sz="1400" b="0" i="0" u="none" strike="noStrike" dirty="0">
                        <a:solidFill>
                          <a:srgbClr val="000000"/>
                        </a:solidFill>
                        <a:latin typeface="Calibri"/>
                      </a:endParaRPr>
                    </a:p>
                  </a:txBody>
                  <a:tcPr marL="7394" marR="7394" marT="7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1900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SOCIALES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142984"/>
          <a:ext cx="8786842" cy="3970020"/>
        </p:xfrm>
        <a:graphic>
          <a:graphicData uri="http://schemas.openxmlformats.org/drawingml/2006/table">
            <a:tbl>
              <a:tblPr firstRow="1" bandRow="1">
                <a:tableStyleId>{5C22544A-7EE6-4342-B048-85BDC9FD1C3A}</a:tableStyleId>
              </a:tblPr>
              <a:tblGrid>
                <a:gridCol w="2076890"/>
                <a:gridCol w="1997009"/>
                <a:gridCol w="4712943"/>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9">
                  <a:txBody>
                    <a:bodyPr/>
                    <a:lstStyle/>
                    <a:p>
                      <a:pPr algn="ctr" fontAlgn="ctr"/>
                      <a:r>
                        <a:rPr lang="es-MX" sz="1800" u="none" strike="noStrike" dirty="0" smtClean="0"/>
                        <a:t>Educación</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fontAlgn="ctr"/>
                      <a:r>
                        <a:rPr lang="es-MX" sz="1800" b="0" i="0" u="none" strike="noStrike" dirty="0" smtClean="0">
                          <a:solidFill>
                            <a:srgbClr val="000000"/>
                          </a:solidFill>
                          <a:latin typeface="Calibri"/>
                        </a:rPr>
                        <a:t>Nivel Educacional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Tasa de variación de la población en edad escolar.</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nchor="ctr"/>
                </a:tc>
                <a:tc>
                  <a:txBody>
                    <a:bodyPr/>
                    <a:lstStyle/>
                    <a:p>
                      <a:pPr algn="l" fontAlgn="ctr"/>
                      <a:r>
                        <a:rPr lang="es-MX" sz="1400" u="none" strike="noStrike" dirty="0"/>
                        <a:t>Tasa de escolarización en la enseñanza primaria.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latin typeface="Calibri"/>
                      </a:endParaRPr>
                    </a:p>
                  </a:txBody>
                  <a:tcPr anchor="ctr"/>
                </a:tc>
                <a:tc>
                  <a:txBody>
                    <a:bodyPr/>
                    <a:lstStyle/>
                    <a:p>
                      <a:pPr algn="l" fontAlgn="ctr"/>
                      <a:r>
                        <a:rPr lang="es-MX" sz="1400" u="none" strike="noStrike" dirty="0"/>
                        <a:t>Tasa de escolarización en la enseñanza secundaria.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latin typeface="Calibri"/>
                      </a:endParaRPr>
                    </a:p>
                  </a:txBody>
                  <a:tcPr anchor="ctr"/>
                </a:tc>
                <a:tc>
                  <a:txBody>
                    <a:bodyPr/>
                    <a:lstStyle/>
                    <a:p>
                      <a:pPr algn="l" fontAlgn="ctr"/>
                      <a:r>
                        <a:rPr lang="es-MX" sz="1400" u="none" strike="noStrike" dirty="0"/>
                        <a:t>Tasa de alfabetización de adultos.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Niños que alcanzan el quinto grado de la enseñanza primaria.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pPr algn="ctr"/>
                      <a:endParaRPr lang="es-ES" dirty="0"/>
                    </a:p>
                  </a:txBody>
                  <a:tcPr anchor="ctr"/>
                </a:tc>
                <a:tc>
                  <a:txBody>
                    <a:bodyPr/>
                    <a:lstStyle/>
                    <a:p>
                      <a:pPr algn="l" fontAlgn="ctr"/>
                      <a:r>
                        <a:rPr lang="es-MX" sz="1400" u="none" strike="noStrike" dirty="0"/>
                        <a:t>Esperanza de permanencia en la escuela.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Diferencia entre las tasas de escolarización masculina y femenina.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Número de mujeres por cada cien hombres en la mano de obra.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pPr algn="ctr"/>
                      <a:endParaRPr lang="es-ES" dirty="0"/>
                    </a:p>
                  </a:txBody>
                  <a:tcPr anchor="ctr"/>
                </a:tc>
                <a:tc>
                  <a:txBody>
                    <a:bodyPr/>
                    <a:lstStyle/>
                    <a:p>
                      <a:pPr algn="l" fontAlgn="ctr"/>
                      <a:r>
                        <a:rPr lang="es-MX" sz="1400" u="none" strike="noStrike" dirty="0"/>
                        <a:t>Porcentaje del producto interno bruto dedicado a la educación.</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4767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SOCIALES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142984"/>
          <a:ext cx="8786842" cy="3567854"/>
        </p:xfrm>
        <a:graphic>
          <a:graphicData uri="http://schemas.openxmlformats.org/drawingml/2006/table">
            <a:tbl>
              <a:tblPr firstRow="1" bandRow="1">
                <a:tableStyleId>{5C22544A-7EE6-4342-B048-85BDC9FD1C3A}</a:tableStyleId>
              </a:tblPr>
              <a:tblGrid>
                <a:gridCol w="2076890"/>
                <a:gridCol w="1997009"/>
                <a:gridCol w="4712943"/>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8">
                  <a:txBody>
                    <a:bodyPr/>
                    <a:lstStyle/>
                    <a:p>
                      <a:pPr algn="ctr" fontAlgn="ctr"/>
                      <a:r>
                        <a:rPr lang="es-MX" sz="1800" u="none" strike="noStrike" dirty="0" smtClean="0"/>
                        <a:t>Asentamientos humanos</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800" u="none" strike="noStrike" dirty="0" smtClean="0"/>
                        <a:t>Población urbana</a:t>
                      </a:r>
                      <a:endParaRPr lang="es-MX" sz="1800" b="0" i="0" u="none" strike="noStrike" dirty="0" smtClean="0">
                        <a:solidFill>
                          <a:srgbClr val="000000"/>
                        </a:solidFill>
                        <a:latin typeface="Calibri"/>
                      </a:endParaRPr>
                    </a:p>
                    <a:p>
                      <a:pPr algn="ctr" fontAlgn="ctr"/>
                      <a:endParaRPr lang="es-MX" sz="1800" b="0" i="0" u="none" strike="noStrike" dirty="0" smtClean="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Tasa de crecimiento de la población urbana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ES" dirty="0"/>
                    </a:p>
                  </a:txBody>
                  <a:tcPr anchor="ctr"/>
                </a:tc>
                <a:tc>
                  <a:txBody>
                    <a:bodyPr/>
                    <a:lstStyle/>
                    <a:p>
                      <a:pPr algn="l" fontAlgn="ctr"/>
                      <a:r>
                        <a:rPr lang="es-MX" sz="1400" u="none" strike="noStrike" dirty="0"/>
                        <a:t>Porcentaje de la población que vive en zonas urbanas.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642">
                <a:tc vMerge="1">
                  <a:txBody>
                    <a:bodyPr/>
                    <a:lstStyle/>
                    <a:p>
                      <a:endParaRPr lang="es-E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latin typeface="Calibri"/>
                      </a:endParaRPr>
                    </a:p>
                  </a:txBody>
                  <a:tcPr anchor="ctr"/>
                </a:tc>
                <a:tc>
                  <a:txBody>
                    <a:bodyPr/>
                    <a:lstStyle/>
                    <a:p>
                      <a:pPr algn="l" fontAlgn="ctr"/>
                      <a:r>
                        <a:rPr lang="es-MX" sz="1400" u="none" strike="noStrike" dirty="0"/>
                        <a:t>Población de los asentamientos urbanos autorizados y no autorizados.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800" u="none" strike="noStrike" dirty="0" smtClean="0"/>
                        <a:t>Condiciones de vida </a:t>
                      </a:r>
                      <a:endParaRPr lang="es-MX" sz="1800" b="0" i="0" u="none" strike="noStrike" dirty="0" smtClean="0">
                        <a:solidFill>
                          <a:srgbClr val="000000"/>
                        </a:solidFill>
                        <a:latin typeface="Calibri"/>
                      </a:endParaRPr>
                    </a:p>
                    <a:p>
                      <a:pPr algn="ctr" fontAlgn="ctr"/>
                      <a:endParaRPr lang="es-MX" sz="1800" b="0" i="0" u="none" strike="noStrike" dirty="0" smtClean="0">
                        <a:ln>
                          <a:solidFill>
                            <a:sysClr val="windowText" lastClr="000000"/>
                          </a:solidFill>
                        </a:ln>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Consumo de combustibles fósiles por habitantes en vehículos de motor.</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vMerge="1">
                  <a:txBody>
                    <a:bodyPr/>
                    <a:lstStyle/>
                    <a:p>
                      <a:endParaRPr lang="es-ES" dirty="0"/>
                    </a:p>
                  </a:txBody>
                  <a:tcPr/>
                </a:tc>
                <a:tc vMerge="1">
                  <a:txBody>
                    <a:bodyPr/>
                    <a:lstStyle/>
                    <a:p>
                      <a:endParaRPr lang="es-ES" dirty="0"/>
                    </a:p>
                  </a:txBody>
                  <a:tcPr/>
                </a:tc>
                <a:tc>
                  <a:txBody>
                    <a:bodyPr/>
                    <a:lstStyle/>
                    <a:p>
                      <a:pPr algn="l" fontAlgn="ctr"/>
                      <a:r>
                        <a:rPr lang="es-MX" sz="1400" u="none" strike="noStrike" dirty="0"/>
                        <a:t>Superficie útil por persona.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vMerge="1">
                  <a:txBody>
                    <a:bodyPr/>
                    <a:lstStyle/>
                    <a:p>
                      <a:endParaRPr lang="es-ES" dirty="0"/>
                    </a:p>
                  </a:txBody>
                  <a:tcPr/>
                </a:tc>
                <a:tc vMerge="1">
                  <a:txBody>
                    <a:bodyPr/>
                    <a:lstStyle/>
                    <a:p>
                      <a:pPr algn="ctr"/>
                      <a:endParaRPr lang="es-ES" dirty="0"/>
                    </a:p>
                  </a:txBody>
                  <a:tcPr anchor="ctr"/>
                </a:tc>
                <a:tc>
                  <a:txBody>
                    <a:bodyPr/>
                    <a:lstStyle/>
                    <a:p>
                      <a:pPr algn="l" fontAlgn="ctr"/>
                      <a:r>
                        <a:rPr lang="es-MX" sz="1400" u="none" strike="noStrike" dirty="0"/>
                        <a:t>Relación entre el precio de la vivienda y el ingreso.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s-ES"/>
                    </a:p>
                  </a:txBody>
                  <a:tcPr/>
                </a:tc>
                <a:tc vMerge="1">
                  <a:txBody>
                    <a:bodyPr/>
                    <a:lstStyle/>
                    <a:p>
                      <a:pPr algn="ctr" fontAlgn="ctr"/>
                      <a:endParaRPr lang="es-MX" sz="1800" b="0" i="0" u="none" strike="noStrike" dirty="0" smtClean="0">
                        <a:solidFill>
                          <a:srgbClr val="000000"/>
                        </a:solidFill>
                        <a:latin typeface="Calibri"/>
                      </a:endParaRPr>
                    </a:p>
                  </a:txBody>
                  <a:tcPr anchor="ctr"/>
                </a:tc>
                <a:tc>
                  <a:txBody>
                    <a:bodyPr/>
                    <a:lstStyle/>
                    <a:p>
                      <a:pPr algn="l" fontAlgn="ctr"/>
                      <a:r>
                        <a:rPr lang="es-MX" sz="1400" u="none" strike="noStrike" dirty="0"/>
                        <a:t>Gasto en infraestructura por habitante.</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743">
                <a:tc vMerge="1">
                  <a:txBody>
                    <a:bodyPr/>
                    <a:lstStyle/>
                    <a:p>
                      <a:pPr algn="ctr" fontAlgn="ctr"/>
                      <a:endParaRPr lang="es-MX" sz="1800" b="0" i="0" u="none" strike="noStrike" dirty="0">
                        <a:solidFill>
                          <a:srgbClr val="000000"/>
                        </a:solidFill>
                        <a:latin typeface="Calibri"/>
                      </a:endParaRPr>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u="none" strike="noStrike" dirty="0" smtClean="0"/>
                        <a:t>Seguridad</a:t>
                      </a:r>
                      <a:endParaRPr lang="es-MX" sz="1800" b="0" i="0" u="none" strike="noStrike" dirty="0" smtClean="0">
                        <a:solidFill>
                          <a:srgbClr val="000000"/>
                        </a:solidFill>
                        <a:latin typeface="Calibri"/>
                      </a:endParaRPr>
                    </a:p>
                    <a:p>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400" u="none" strike="noStrike" dirty="0" smtClean="0"/>
                        <a:t>Número de crímenes  por cada 100 mil habitantes.</a:t>
                      </a:r>
                      <a:endParaRPr lang="es-MX" sz="1400" b="0" i="0" u="none" strike="noStrike" dirty="0" smtClean="0">
                        <a:solidFill>
                          <a:srgbClr val="000000"/>
                        </a:solidFill>
                        <a:latin typeface="Calibri"/>
                      </a:endParaRPr>
                    </a:p>
                    <a:p>
                      <a:pPr algn="l"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5789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AMBIENTALES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142984"/>
          <a:ext cx="8786843" cy="2661285"/>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6">
                  <a:txBody>
                    <a:bodyPr/>
                    <a:lstStyle/>
                    <a:p>
                      <a:pPr algn="ctr" fontAlgn="ctr"/>
                      <a:r>
                        <a:rPr lang="es-MX" sz="1800" u="none" strike="noStrike" dirty="0" smtClean="0"/>
                        <a:t>Atmosfera</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none" strike="noStrike" dirty="0"/>
                        <a:t>Cambio climático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Emisiones de gases efecto invernadero.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a:txBody>
                    <a:bodyPr/>
                    <a:lstStyle/>
                    <a:p>
                      <a:pPr algn="ctr" fontAlgn="ctr"/>
                      <a:r>
                        <a:rPr lang="es-MX" sz="1400" u="none" strike="noStrike" dirty="0"/>
                        <a:t>Capa de </a:t>
                      </a:r>
                      <a:r>
                        <a:rPr lang="es-MX" sz="1400" u="none" strike="noStrike" dirty="0" smtClean="0"/>
                        <a:t>ozono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smtClean="0"/>
                        <a:t>Consumo </a:t>
                      </a:r>
                      <a:r>
                        <a:rPr lang="es-MX" sz="1400" u="none" strike="noStrike" dirty="0"/>
                        <a:t>de sustancias que agotan la capa de ozono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rowSpan="4">
                  <a:txBody>
                    <a:bodyPr/>
                    <a:lstStyle/>
                    <a:p>
                      <a:pPr algn="ctr" fontAlgn="ctr"/>
                      <a:r>
                        <a:rPr lang="es-MX" sz="1400" u="none" strike="noStrike" dirty="0"/>
                        <a:t>Calidad del aire</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Concentración de contaminantes en el aire ambiente en las zonas urbanas.</a:t>
                      </a:r>
                      <a:endParaRPr lang="es-MX"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tc>
                <a:tc>
                  <a:txBody>
                    <a:bodyPr/>
                    <a:lstStyle/>
                    <a:p>
                      <a:pPr algn="l" fontAlgn="ctr"/>
                      <a:r>
                        <a:rPr lang="es-MX" sz="1400" u="none" strike="noStrike" dirty="0"/>
                        <a:t>Emisiones de óxido de azufre.</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Emisiones de óxidos de </a:t>
                      </a:r>
                      <a:r>
                        <a:rPr lang="es-MX" sz="1400" u="none" strike="noStrike" dirty="0" smtClean="0"/>
                        <a:t>nitrógeno.</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Gastos en las medidas de reducción en la contaminación del aire.</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411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AMBIENTALES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142984"/>
          <a:ext cx="8786843" cy="4515174"/>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11">
                  <a:txBody>
                    <a:bodyPr/>
                    <a:lstStyle/>
                    <a:p>
                      <a:pPr algn="ctr" fontAlgn="ctr"/>
                      <a:r>
                        <a:rPr lang="es-MX" sz="1800" u="none" strike="noStrike" dirty="0" smtClean="0"/>
                        <a:t>Tierra</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fontAlgn="ctr"/>
                      <a:r>
                        <a:rPr lang="es-MX" sz="1400" u="none" strike="noStrike" dirty="0" smtClean="0"/>
                        <a:t>Agricultura</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cultivable por habitante.</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Utilización de abonos.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Utilización de </a:t>
                      </a:r>
                      <a:r>
                        <a:rPr lang="es-MX" sz="1400" u="none" strike="noStrike" dirty="0" err="1"/>
                        <a:t>plagicidas</a:t>
                      </a:r>
                      <a:r>
                        <a:rPr lang="es-MX" sz="1400" u="none" strike="noStrike" dirty="0"/>
                        <a:t> agrícolas.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Tierras de regadío como porcentaje de tierras cultivables.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Utilización de energía en la agricultura.</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de tierras afectadas por la </a:t>
                      </a:r>
                      <a:r>
                        <a:rPr lang="es-MX" sz="1400" u="none" strike="noStrike" dirty="0" err="1"/>
                        <a:t>sanilización</a:t>
                      </a:r>
                      <a:r>
                        <a:rPr lang="es-MX" sz="1400" u="none" strike="noStrike" dirty="0"/>
                        <a:t> y el anegamiento.</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Educación agrícola.</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rowSpan="4">
                  <a:txBody>
                    <a:bodyPr/>
                    <a:lstStyle/>
                    <a:p>
                      <a:pPr algn="ctr" fontAlgn="ctr"/>
                      <a:r>
                        <a:rPr lang="es-MX" sz="1400" b="0" i="0" u="none" strike="noStrike" dirty="0" smtClean="0">
                          <a:solidFill>
                            <a:srgbClr val="000000"/>
                          </a:solidFill>
                          <a:latin typeface="Calibri"/>
                        </a:rPr>
                        <a:t>Bosques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de bosques protegidos como porcentaje de la superficie total de bosques.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tc>
                <a:tc>
                  <a:txBody>
                    <a:bodyPr/>
                    <a:lstStyle/>
                    <a:p>
                      <a:pPr algn="l" fontAlgn="ctr"/>
                      <a:r>
                        <a:rPr lang="es-MX" sz="1400" u="none" strike="noStrike" dirty="0"/>
                        <a:t>Intensidad de la tala de bosques.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Variación de la superficie de bosques.</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dirty="0"/>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Porcentaje de la superficie de bosques que </a:t>
                      </a:r>
                      <a:r>
                        <a:rPr lang="es-MX" sz="1400" u="none" strike="noStrike" dirty="0" err="1"/>
                        <a:t>estä</a:t>
                      </a:r>
                      <a:r>
                        <a:rPr lang="es-MX" sz="1400" u="none" strike="noStrike" dirty="0"/>
                        <a:t> regulado</a:t>
                      </a:r>
                      <a:endParaRPr lang="es-MX" sz="1400" b="0" i="0" u="none" strike="noStrike" dirty="0">
                        <a:solidFill>
                          <a:srgbClr val="000000"/>
                        </a:solidFill>
                        <a:latin typeface="Calibri"/>
                      </a:endParaRPr>
                    </a:p>
                  </a:txBody>
                  <a:tcPr marL="9215" marR="9215" marT="9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210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DESARROLLO SUSTENTABLE</a:t>
            </a:r>
            <a:endParaRPr lang="es-ES"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a:p>
        </p:txBody>
      </p:sp>
      <p:sp>
        <p:nvSpPr>
          <p:cNvPr id="6" name="5 Rectángulo"/>
          <p:cNvSpPr/>
          <p:nvPr/>
        </p:nvSpPr>
        <p:spPr>
          <a:xfrm>
            <a:off x="428596" y="1916832"/>
            <a:ext cx="8143932" cy="3416320"/>
          </a:xfrm>
          <a:prstGeom prst="rect">
            <a:avLst/>
          </a:prstGeom>
        </p:spPr>
        <p:txBody>
          <a:bodyPr wrap="square">
            <a:spAutoFit/>
          </a:bodyPr>
          <a:lstStyle/>
          <a:p>
            <a:pPr indent="-342900" algn="just">
              <a:spcBef>
                <a:spcPct val="0"/>
              </a:spcBef>
              <a:buClr>
                <a:srgbClr val="F0A22E"/>
              </a:buClr>
              <a:buSzPct val="70000"/>
              <a:defRPr/>
            </a:pPr>
            <a:r>
              <a:rPr lang="es-ES" sz="2400" i="1" dirty="0" smtClean="0">
                <a:solidFill>
                  <a:prstClr val="black"/>
                </a:solidFill>
              </a:rPr>
              <a:t>El principal desafío que enfrentan los gobiernos —desde los</a:t>
            </a:r>
          </a:p>
          <a:p>
            <a:pPr indent="-342900" algn="just">
              <a:spcBef>
                <a:spcPct val="0"/>
              </a:spcBef>
              <a:buClr>
                <a:srgbClr val="F0A22E"/>
              </a:buClr>
              <a:buSzPct val="70000"/>
              <a:defRPr/>
            </a:pPr>
            <a:r>
              <a:rPr lang="es-ES" sz="2400" i="1" dirty="0" smtClean="0">
                <a:solidFill>
                  <a:prstClr val="black"/>
                </a:solidFill>
              </a:rPr>
              <a:t>niveles municipales o regionales hasta los niveles nacionales, es el de saber cómo diseñar y aplicar sistemas de gestión capaces de fomentar y conciliar tres grandes objetivos que en teoría llevarían al desarrollo sustentable:</a:t>
            </a:r>
          </a:p>
          <a:p>
            <a:pPr indent="-342900" algn="just">
              <a:spcBef>
                <a:spcPct val="0"/>
              </a:spcBef>
              <a:buClr>
                <a:srgbClr val="F0A22E"/>
              </a:buClr>
              <a:buSzPct val="70000"/>
              <a:defRPr/>
            </a:pPr>
            <a:endParaRPr lang="es-ES" sz="2400" i="1" dirty="0" smtClean="0">
              <a:solidFill>
                <a:prstClr val="black"/>
              </a:solidFill>
            </a:endParaRPr>
          </a:p>
          <a:p>
            <a:pPr indent="-342900" algn="just">
              <a:spcBef>
                <a:spcPct val="0"/>
              </a:spcBef>
              <a:buClr>
                <a:srgbClr val="F0A22E"/>
              </a:buClr>
              <a:buSzPct val="70000"/>
              <a:buFont typeface="Wingdings" pitchFamily="2" charset="2"/>
              <a:buChar char="q"/>
              <a:defRPr/>
            </a:pPr>
            <a:r>
              <a:rPr lang="es-ES" sz="2400" i="1" dirty="0" smtClean="0">
                <a:solidFill>
                  <a:prstClr val="black"/>
                </a:solidFill>
              </a:rPr>
              <a:t>el crecimiento económico</a:t>
            </a:r>
          </a:p>
          <a:p>
            <a:pPr indent="-342900" algn="just">
              <a:spcBef>
                <a:spcPct val="0"/>
              </a:spcBef>
              <a:buClr>
                <a:srgbClr val="F0A22E"/>
              </a:buClr>
              <a:buSzPct val="70000"/>
              <a:buFont typeface="Wingdings" pitchFamily="2" charset="2"/>
              <a:buChar char="q"/>
              <a:defRPr/>
            </a:pPr>
            <a:r>
              <a:rPr lang="es-ES" sz="2400" i="1" dirty="0" smtClean="0">
                <a:solidFill>
                  <a:prstClr val="black"/>
                </a:solidFill>
              </a:rPr>
              <a:t>la equidad (social, económica y ambiental)</a:t>
            </a:r>
          </a:p>
          <a:p>
            <a:pPr indent="-342900" algn="just">
              <a:spcBef>
                <a:spcPct val="0"/>
              </a:spcBef>
              <a:buClr>
                <a:srgbClr val="F0A22E"/>
              </a:buClr>
              <a:buSzPct val="70000"/>
              <a:buFont typeface="Wingdings" pitchFamily="2" charset="2"/>
              <a:buChar char="q"/>
              <a:defRPr/>
            </a:pPr>
            <a:r>
              <a:rPr lang="es-ES" sz="2400" i="1" dirty="0" smtClean="0">
                <a:solidFill>
                  <a:prstClr val="black"/>
                </a:solidFill>
              </a:rPr>
              <a:t>y la sustentabilidad ambiental.</a:t>
            </a:r>
            <a:endParaRPr lang="es-MX" altLang="es-MX" sz="2400" i="1" dirty="0">
              <a:solidFill>
                <a:prstClr val="black"/>
              </a:solidFill>
            </a:endParaRPr>
          </a:p>
        </p:txBody>
      </p:sp>
    </p:spTree>
    <p:extLst>
      <p:ext uri="{BB962C8B-B14F-4D97-AF65-F5344CB8AC3E}">
        <p14:creationId xmlns:p14="http://schemas.microsoft.com/office/powerpoint/2010/main" val="1277333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AMBIENTALES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928670"/>
          <a:ext cx="8786843" cy="5255383"/>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7">
                  <a:txBody>
                    <a:bodyPr/>
                    <a:lstStyle/>
                    <a:p>
                      <a:pPr algn="ctr" fontAlgn="ctr"/>
                      <a:r>
                        <a:rPr lang="es-MX" sz="1800" u="none" strike="noStrike" dirty="0" smtClean="0"/>
                        <a:t>Tierra</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u="none" strike="noStrike" dirty="0" smtClean="0"/>
                        <a:t>Desertificación</a:t>
                      </a:r>
                      <a:endParaRPr lang="es-MX" sz="1400" b="0" i="0" u="none" strike="noStrike" dirty="0" smtClean="0">
                        <a:solidFill>
                          <a:srgbClr val="000000"/>
                        </a:solidFill>
                        <a:latin typeface="Calibri"/>
                      </a:endParaRPr>
                    </a:p>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Tierras afectadas por la desertificación.</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Población que vive bajo el umbral de la pobreza en las zonas áridas.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Índice nacional de precipitaciones mensuales.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Índice de vegetación obtenido por </a:t>
                      </a:r>
                      <a:r>
                        <a:rPr lang="es-MX" sz="1400" u="none" strike="noStrike" dirty="0" err="1"/>
                        <a:t>teleobservación</a:t>
                      </a:r>
                      <a:r>
                        <a:rPr lang="es-MX" sz="1400" u="none" strike="noStrike" dirty="0"/>
                        <a:t>.</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u="none" strike="noStrike" dirty="0" smtClean="0"/>
                        <a:t>Urbanización y ordenamiento territorial. </a:t>
                      </a:r>
                      <a:endParaRPr lang="es-MX" sz="1400" b="0" i="0" u="none" strike="noStrike" dirty="0" smtClean="0">
                        <a:solidFill>
                          <a:srgbClr val="000000"/>
                        </a:solidFill>
                        <a:latin typeface="Calibri"/>
                      </a:endParaRPr>
                    </a:p>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de los asentamientos urbanos autorizados y no autorizados.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Cambio en el uso de la tierra.</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Ordenación de los recursos  naturales descentralizada a nivel local.</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algn="ctr" fontAlgn="ctr"/>
                      <a:r>
                        <a:rPr lang="es-MX" sz="1800" u="none" strike="noStrike" dirty="0" smtClean="0"/>
                        <a:t>Océanos , mares y costas</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MX" sz="1400" b="0" i="0" u="none" strike="noStrike" dirty="0" smtClean="0">
                          <a:solidFill>
                            <a:srgbClr val="000000"/>
                          </a:solidFill>
                          <a:latin typeface="Calibri"/>
                        </a:rPr>
                        <a:t>Zonas costeras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Concentración de algas en las aguas costeras.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Crecimiento demográfico en las zonas costeras.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latin typeface="Calibri"/>
                        </a:rPr>
                        <a:t>Pesquerías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Captura máxima permisible del sector pesquero.</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algn="ctr" fontAlgn="ctr"/>
                      <a:r>
                        <a:rPr lang="es-MX" sz="1800" u="none" strike="noStrike" dirty="0" smtClean="0"/>
                        <a:t>Montañas</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u="none" strike="noStrike" dirty="0" smtClean="0"/>
                        <a:t>Zonas montañosas</a:t>
                      </a:r>
                      <a:endParaRPr lang="es-MX" sz="1400" b="0" i="0" u="none" strike="noStrike" dirty="0" smtClean="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Evolución demográfica de las zonas montañosas.</a:t>
                      </a:r>
                      <a:endParaRPr lang="es-MX" sz="1400" b="0" i="0" u="none" strike="noStrike">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Uso sostenible de los recursos de las zonas montañosas.</a:t>
                      </a:r>
                      <a:endParaRPr lang="es-MX" sz="1400" b="0" i="0" u="none" strike="noStrike">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Bienestar de la población de las zonas montañosas.</a:t>
                      </a:r>
                      <a:endParaRPr lang="es-MX" sz="1400" b="0" i="0" u="none" strike="noStrike" dirty="0">
                        <a:solidFill>
                          <a:srgbClr val="000000"/>
                        </a:solidFill>
                        <a:latin typeface="Calibri"/>
                      </a:endParaRPr>
                    </a:p>
                  </a:txBody>
                  <a:tcPr marL="7744" marR="7744" marT="77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2582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AMBIENTALES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213180"/>
          <a:ext cx="8786843" cy="4144646"/>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8">
                  <a:txBody>
                    <a:bodyPr/>
                    <a:lstStyle/>
                    <a:p>
                      <a:pPr algn="ctr" fontAlgn="ctr"/>
                      <a:r>
                        <a:rPr lang="es-MX" sz="1800" u="none" strike="noStrike" dirty="0" smtClean="0"/>
                        <a:t>Agua dulce</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MX" sz="1400" u="none" strike="noStrike" dirty="0" smtClean="0"/>
                        <a:t>Cantidad de agua</a:t>
                      </a:r>
                      <a:endParaRPr lang="es-MX" sz="1400" b="0" i="0" u="none" strike="noStrike" dirty="0" smtClean="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Extracción anual de aguas subterráneas y de superficie.</a:t>
                      </a:r>
                      <a:endParaRPr lang="es-MX" sz="1400" b="0" i="0" u="none" strike="noStrike">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Consumo doméstico de agua por habitante.</a:t>
                      </a:r>
                      <a:endParaRPr lang="es-MX" sz="1400" b="0" i="0" u="none" strike="noStrike">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Reserva de aguas subterráneas.</a:t>
                      </a:r>
                      <a:endParaRPr lang="es-MX" sz="1400" b="0" i="0" u="none" strike="noStrike">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Densidad de redes hidrológicas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rowSpan="4">
                  <a:txBody>
                    <a:bodyPr/>
                    <a:lstStyle/>
                    <a:p>
                      <a:pPr algn="ctr" fontAlgn="ctr"/>
                      <a:r>
                        <a:rPr lang="es-MX" sz="1400" u="none" strike="noStrike" dirty="0" smtClean="0"/>
                        <a:t>Calidad del agua</a:t>
                      </a:r>
                      <a:endParaRPr lang="es-MX" sz="1400" b="0" i="0" u="none" strike="noStrike" dirty="0" smtClean="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Concentración de bacterias </a:t>
                      </a:r>
                      <a:r>
                        <a:rPr lang="es-MX" sz="1400" u="none" strike="noStrike" dirty="0" err="1"/>
                        <a:t>coliformes</a:t>
                      </a:r>
                      <a:r>
                        <a:rPr lang="es-MX" sz="1400" u="none" strike="noStrike" dirty="0"/>
                        <a:t> fecales en el agua dulce.</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Tratamiento de aguas residuales.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a:p>
                  </a:txBody>
                  <a:tcPr/>
                </a:tc>
                <a:tc>
                  <a:txBody>
                    <a:bodyPr/>
                    <a:lstStyle/>
                    <a:p>
                      <a:pPr algn="l" fontAlgn="ctr"/>
                      <a:r>
                        <a:rPr lang="es-MX" sz="1400" u="none" strike="noStrike" dirty="0"/>
                        <a:t>Descarga de petróleo en aguas costeras .</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Descarga de nitrógeno y de fosforo en aguas costeras.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fontAlgn="ctr"/>
                      <a:r>
                        <a:rPr lang="es-MX" sz="1800" u="none" strike="noStrike" dirty="0" smtClean="0"/>
                        <a:t>Biodiversidad</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none" strike="noStrike" dirty="0"/>
                        <a:t>Ecosistemas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protegida como porcentaje de la superficie total.</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none" strike="noStrike" dirty="0"/>
                        <a:t>Especies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Especies amenazadas como porcentaje total de las especies </a:t>
                      </a:r>
                      <a:r>
                        <a:rPr lang="es-MX" sz="1400" u="none" strike="noStrike" dirty="0" smtClean="0"/>
                        <a:t>autóctonas.</a:t>
                      </a:r>
                      <a:endParaRPr lang="es-MX" sz="14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3046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AMBIENTALES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1213180"/>
          <a:ext cx="8786843" cy="4144520"/>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8">
                  <a:txBody>
                    <a:bodyPr/>
                    <a:lstStyle/>
                    <a:p>
                      <a:pPr algn="ctr" fontAlgn="ctr"/>
                      <a:r>
                        <a:rPr lang="es-MX" sz="1800" u="none" strike="noStrike" dirty="0" smtClean="0"/>
                        <a:t>Residuos</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s-MX" sz="1400" u="none" strike="noStrike" dirty="0" smtClean="0"/>
                        <a:t>Residuos  domésticos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Eliminación de desechos domésticos por habitante.</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Gastos en gestión de desechos.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Eliminación municipal de desechos.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rowSpan="3">
                  <a:txBody>
                    <a:bodyPr/>
                    <a:lstStyle/>
                    <a:p>
                      <a:pPr algn="ctr" fontAlgn="ctr"/>
                      <a:r>
                        <a:rPr lang="es-MX" sz="1400" u="none" strike="noStrike" dirty="0" smtClean="0"/>
                        <a:t>Residuos peligrosos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Importaciones y exportaciones de residuos peligrosos. </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Superficie de tierras contaminadas con desechos peligrosos.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a:p>
                  </a:txBody>
                  <a:tcPr/>
                </a:tc>
                <a:tc>
                  <a:txBody>
                    <a:bodyPr/>
                    <a:lstStyle/>
                    <a:p>
                      <a:pPr algn="l" fontAlgn="ctr"/>
                      <a:r>
                        <a:rPr lang="es-MX" sz="1400" u="none" strike="noStrike" dirty="0"/>
                        <a:t>Gastos en tratamiento de desechos peligrosos.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MX" sz="1400" u="none" strike="noStrike" dirty="0"/>
                        <a:t>Productos tóxicos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Número de productos químicos prohibidos o rigurosamente restringidos.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Intoxicaciones agudas por productos químicos.</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fontAlgn="ctr"/>
                      <a:r>
                        <a:rPr lang="es-MX" sz="1400" u="none" strike="noStrike" dirty="0"/>
                        <a:t>Biotecnología</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MX" sz="1400" u="none" strike="noStrike" dirty="0"/>
                        <a:t>Biotecnología</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Gatos de investigación y desarrollo en el ámbito de la biotecnología.</a:t>
                      </a:r>
                      <a:endParaRPr lang="es-MX" sz="1400" b="0" i="0" u="none" strike="noStrike">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Existencia de </a:t>
                      </a:r>
                      <a:r>
                        <a:rPr lang="es-MX" sz="1400" u="none" strike="noStrike" dirty="0" err="1"/>
                        <a:t>de</a:t>
                      </a:r>
                      <a:r>
                        <a:rPr lang="es-MX" sz="1400" u="none" strike="noStrike" dirty="0"/>
                        <a:t> reglamentos  o directrices sobre bioseguridad.</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3531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ECONÓMICOS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928670"/>
          <a:ext cx="8786843" cy="5869910"/>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14">
                  <a:txBody>
                    <a:bodyPr/>
                    <a:lstStyle/>
                    <a:p>
                      <a:pPr algn="ctr" fontAlgn="ctr"/>
                      <a:r>
                        <a:rPr lang="es-MX" sz="1800" u="none" strike="noStrike" dirty="0" smtClean="0"/>
                        <a:t>Estructura económica</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s-MX" sz="1400" u="none" strike="noStrike" dirty="0"/>
                        <a:t>Desempeño de la economía</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Producto Interno bruto por habitante.</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Porcentaje de la inversión neta en el producto interno bruto.</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Producto Interno neto ajustado a consideraciones ambientales.</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rowSpan="7">
                  <a:txBody>
                    <a:bodyPr/>
                    <a:lstStyle/>
                    <a:p>
                      <a:pPr algn="ctr" fontAlgn="ctr"/>
                      <a:r>
                        <a:rPr lang="es-MX" sz="1400" u="none" strike="noStrike" dirty="0" smtClean="0"/>
                        <a:t>Importaciones y exportaciones y políticas internas conexas</a:t>
                      </a: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Balance del comercio en bienes y servicios.</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pPr algn="ctr" fontAlgn="ctr"/>
                      <a:endParaRPr lang="es-MX" sz="1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Suma de las  exportaciones e importaciones  como porcentaje del producto interno bruto.</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a:p>
                  </a:txBody>
                  <a:tcPr/>
                </a:tc>
                <a:tc>
                  <a:txBody>
                    <a:bodyPr/>
                    <a:lstStyle/>
                    <a:p>
                      <a:pPr algn="l" fontAlgn="ctr"/>
                      <a:r>
                        <a:rPr lang="es-MX" sz="1400" u="none" strike="noStrike" dirty="0"/>
                        <a:t>Porcentaje de productos manufacturados en las exportaciones totales de mercancías.</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Importaciones de bienes de capital.</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a:p>
                  </a:txBody>
                  <a:tcPr/>
                </a:tc>
                <a:tc>
                  <a:txBody>
                    <a:bodyPr/>
                    <a:lstStyle/>
                    <a:p>
                      <a:pPr algn="l" fontAlgn="ctr"/>
                      <a:r>
                        <a:rPr lang="es-MX" sz="1400" u="none" strike="noStrike" dirty="0"/>
                        <a:t>Inversión extranjera directa.</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ES"/>
                    </a:p>
                  </a:txBody>
                  <a:tcPr/>
                </a:tc>
                <a:tc>
                  <a:txBody>
                    <a:bodyPr/>
                    <a:lstStyle/>
                    <a:p>
                      <a:pPr algn="l" fontAlgn="ctr"/>
                      <a:r>
                        <a:rPr lang="es-MX" sz="1400" u="none" strike="noStrike" dirty="0"/>
                        <a:t>Porcentaje de importaciones de bienes de capital ecológicamente racionales.</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Donaciones de cooperación técnica.</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MX" sz="1400" u="none" strike="noStrike" dirty="0" smtClean="0"/>
                        <a:t>Estatus financiero</a:t>
                      </a: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Relación entre la deuda y el producto nacional bruto.</a:t>
                      </a:r>
                      <a:endParaRPr lang="es-MX" sz="1400" b="0" i="0" u="none" strike="noStrike">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Total de la asistencia oficial para el desarrollo concedida o recibida , como  porcentaje  del producto interno bruto.</a:t>
                      </a:r>
                      <a:endParaRPr lang="es-MX" sz="1400" b="0" i="0" u="none" strike="noStrike">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Relación entre el servicio de la deuda y las exportaciones.</a:t>
                      </a:r>
                      <a:endParaRPr lang="es-MX" sz="1400" b="0" i="0" u="none" strike="noStrike">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Relación entre la transferencia neta de recursos y el producto nacional bruto.</a:t>
                      </a:r>
                      <a:endParaRPr lang="es-MX" sz="1400" b="0" i="0" u="none" strike="noStrike" dirty="0">
                        <a:solidFill>
                          <a:srgbClr val="000000"/>
                        </a:solidFill>
                        <a:latin typeface="Calibri"/>
                      </a:endParaRPr>
                    </a:p>
                  </a:txBody>
                  <a:tcPr marL="5582" marR="5582" marT="55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0312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ECONÓMICOS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928670"/>
          <a:ext cx="8786843" cy="5687634"/>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14">
                  <a:txBody>
                    <a:bodyPr/>
                    <a:lstStyle/>
                    <a:p>
                      <a:pPr algn="ctr" fontAlgn="ctr"/>
                      <a:r>
                        <a:rPr lang="es-MX" sz="1800" u="none" strike="noStrike" dirty="0" smtClean="0"/>
                        <a:t>Evolución de las modalidades de consumo</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lang="es-MX" sz="1400" u="none" strike="noStrike" dirty="0"/>
                        <a:t>Consumo de recursos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Intensidad de utilización de recursos-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Aportación de las industrias con utilización intensiva de recursos naturales al valor añadido del sector manufacturero.</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Proporción del valor añadido del sector manufacturero en el producto interno bruto.</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Reservas comprobadas de minerales.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Reservas comprobadas de combustibles fósiles.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Duración de las reservas comprobadas de energía.</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s-MX" sz="1400" u="none" strike="noStrike"/>
                        <a:t>Uso de energía</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Consumo de anual de energía per cápita.</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Proporción del consumo de recursos energéticos renovables.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Intensidad en el uso de energía.</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MX" sz="1400" u="none" strike="noStrike"/>
                        <a:t>Generación de residuos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sólidos industriales y municipales.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peligrosos,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radiactivos.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Reciclado y reutilización de residuos.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none" strike="noStrike" dirty="0"/>
                        <a:t>Transporte</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Distancia de viaje per cápita por medio de transporte.</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6568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ECONÓMICOS</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graphicFrame>
        <p:nvGraphicFramePr>
          <p:cNvPr id="11" name="10 Tabla"/>
          <p:cNvGraphicFramePr>
            <a:graphicFrameLocks noGrp="1"/>
          </p:cNvGraphicFramePr>
          <p:nvPr/>
        </p:nvGraphicFramePr>
        <p:xfrm>
          <a:off x="214282" y="928670"/>
          <a:ext cx="8786843" cy="5687634"/>
        </p:xfrm>
        <a:graphic>
          <a:graphicData uri="http://schemas.openxmlformats.org/drawingml/2006/table">
            <a:tbl>
              <a:tblPr firstRow="1" bandRow="1">
                <a:tableStyleId>{5C22544A-7EE6-4342-B048-85BDC9FD1C3A}</a:tableStyleId>
              </a:tblPr>
              <a:tblGrid>
                <a:gridCol w="1571636"/>
                <a:gridCol w="1785950"/>
                <a:gridCol w="5429257"/>
              </a:tblGrid>
              <a:tr h="370840">
                <a:tc>
                  <a:txBody>
                    <a:bodyPr/>
                    <a:lstStyle/>
                    <a:p>
                      <a:pPr algn="ctr" fontAlgn="ctr"/>
                      <a:r>
                        <a:rPr lang="es-MX" sz="1800" u="none" strike="noStrike" dirty="0" smtClean="0"/>
                        <a:t>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SUBTEMA</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800" u="none" strike="noStrike" dirty="0" smtClean="0"/>
                        <a:t>INDICADOR</a:t>
                      </a:r>
                      <a:endParaRPr lang="es-MX"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14">
                  <a:txBody>
                    <a:bodyPr/>
                    <a:lstStyle/>
                    <a:p>
                      <a:pPr algn="ctr" fontAlgn="ctr"/>
                      <a:r>
                        <a:rPr lang="es-MX" sz="1800" u="none" strike="noStrike" dirty="0" smtClean="0"/>
                        <a:t>Evolución de las modalidades de consumo</a:t>
                      </a: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lang="es-MX" sz="1400" u="none" strike="noStrike" dirty="0"/>
                        <a:t>Consumo de recursos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Intensidad de utilización de recursos-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Aportación de las industrias con utilización intensiva de recursos naturales al valor añadido del sector manufacturero.</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Proporción del valor añadido del sector manufacturero en el producto interno bruto.</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Reservas comprobadas de minerales.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Reservas comprobadas de combustibles fósiles.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ES"/>
                    </a:p>
                  </a:txBody>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Duración de las reservas comprobadas de energía.</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400" b="0" i="0" u="none" strike="noStrike" dirty="0">
                        <a:solidFill>
                          <a:srgbClr val="000000"/>
                        </a:solidFill>
                        <a:latin typeface="Calibri"/>
                      </a:endParaRPr>
                    </a:p>
                  </a:txBody>
                  <a:tcPr marL="9399" marR="9399" marT="9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s-MX" sz="1400" u="none" strike="noStrike"/>
                        <a:t>Uso de energía</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Consumo de anual de energía per cápita.</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Proporción del consumo de recursos energéticos renovables.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Intensidad en el uso de energía.</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s-MX" sz="1400" u="none" strike="noStrike"/>
                        <a:t>Generación de residuos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sólidos industriales y municipales.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peligrosos,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a:t>Generación de residuos radiactivos.</a:t>
                      </a:r>
                      <a:endParaRPr lang="es-MX" sz="1400" b="0" i="0" u="none" strike="noStrike">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Reciclado y reutilización de residuos.</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fontAlgn="ctr"/>
                      <a:endParaRPr lang="es-MX" sz="1800" b="0"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none" strike="noStrike" dirty="0"/>
                        <a:t>Transporte</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t>Distancia de viaje per cápita por medio de transporte.</a:t>
                      </a:r>
                      <a:endParaRPr lang="es-MX" sz="1400" b="0" i="0" u="none" strike="noStrike" dirty="0">
                        <a:solidFill>
                          <a:srgbClr val="000000"/>
                        </a:solidFill>
                        <a:latin typeface="Calibri"/>
                      </a:endParaRPr>
                    </a:p>
                  </a:txBody>
                  <a:tcPr marL="6636" marR="6636" marT="6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6568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36372" y="1437093"/>
            <a:ext cx="6774288" cy="4093428"/>
          </a:xfrm>
          <a:prstGeom prst="rect">
            <a:avLst/>
          </a:prstGeom>
        </p:spPr>
        <p:txBody>
          <a:bodyPr wrap="square">
            <a:spAutoFit/>
          </a:bodyPr>
          <a:lstStyle/>
          <a:p>
            <a:pPr fontAlgn="base">
              <a:spcBef>
                <a:spcPct val="0"/>
              </a:spcBef>
              <a:spcAft>
                <a:spcPct val="0"/>
              </a:spcAft>
            </a:pPr>
            <a:r>
              <a:rPr lang="es-MX" altLang="es-MX" sz="2000" b="1" dirty="0">
                <a:solidFill>
                  <a:srgbClr val="000000"/>
                </a:solidFill>
                <a:latin typeface="Tahoma" panose="020B0604030504040204" pitchFamily="34" charset="0"/>
                <a:ea typeface="Tahoma" panose="020B0604030504040204" pitchFamily="34" charset="0"/>
                <a:cs typeface="Tahoma" panose="020B0604030504040204" pitchFamily="34" charset="0"/>
              </a:rPr>
              <a:t>El índice de </a:t>
            </a:r>
            <a:r>
              <a:rPr lang="es-MX" altLang="es-MX" sz="2000" b="1" dirty="0" err="1">
                <a:solidFill>
                  <a:srgbClr val="000000"/>
                </a:solidFill>
                <a:latin typeface="Tahoma" panose="020B0604030504040204" pitchFamily="34" charset="0"/>
                <a:ea typeface="Tahoma" panose="020B0604030504040204" pitchFamily="34" charset="0"/>
                <a:cs typeface="Tahoma" panose="020B0604030504040204" pitchFamily="34" charset="0"/>
              </a:rPr>
              <a:t>Gini</a:t>
            </a:r>
            <a:r>
              <a:rPr lang="es-MX" altLang="es-MX" sz="2000" b="1" dirty="0">
                <a:solidFill>
                  <a:srgbClr val="000000"/>
                </a:solidFill>
                <a:latin typeface="Tahoma" panose="020B0604030504040204" pitchFamily="34" charset="0"/>
                <a:ea typeface="Tahoma" panose="020B0604030504040204" pitchFamily="34" charset="0"/>
                <a:cs typeface="Tahoma" panose="020B0604030504040204" pitchFamily="34" charset="0"/>
              </a:rPr>
              <a:t>: el termómetro de la desigualdad en un país</a:t>
            </a:r>
          </a:p>
          <a:p>
            <a:pPr fontAlgn="base">
              <a:spcBef>
                <a:spcPct val="0"/>
              </a:spcBef>
              <a:spcAft>
                <a:spcPct val="0"/>
              </a:spcAft>
            </a:pPr>
            <a:endParaRPr lang="es-MX" altLang="es-MX"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base">
              <a:spcBef>
                <a:spcPct val="0"/>
              </a:spcBef>
              <a:spcAft>
                <a:spcPct val="0"/>
              </a:spcAft>
            </a:pPr>
            <a:r>
              <a:rPr lang="es-MX" altLang="es-MX" sz="2000" dirty="0">
                <a:solidFill>
                  <a:prstClr val="black"/>
                </a:solidFill>
                <a:latin typeface="Tahoma" panose="020B0604030504040204" pitchFamily="34" charset="0"/>
                <a:ea typeface="Tahoma" panose="020B0604030504040204" pitchFamily="34" charset="0"/>
                <a:cs typeface="Tahoma" panose="020B0604030504040204" pitchFamily="34" charset="0"/>
              </a:rPr>
              <a:t>El ideólogo y estadístico italiano </a:t>
            </a:r>
            <a:r>
              <a:rPr lang="es-MX" altLang="es-MX" sz="2000" dirty="0" err="1">
                <a:solidFill>
                  <a:prstClr val="black"/>
                </a:solidFill>
                <a:latin typeface="Tahoma" panose="020B0604030504040204" pitchFamily="34" charset="0"/>
                <a:ea typeface="Tahoma" panose="020B0604030504040204" pitchFamily="34" charset="0"/>
                <a:cs typeface="Tahoma" panose="020B0604030504040204" pitchFamily="34" charset="0"/>
              </a:rPr>
              <a:t>Corrado</a:t>
            </a:r>
            <a:r>
              <a:rPr lang="es-MX" altLang="es-MX"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MX" altLang="es-MX" sz="2000" dirty="0" err="1">
                <a:solidFill>
                  <a:prstClr val="black"/>
                </a:solidFill>
                <a:latin typeface="Tahoma" panose="020B0604030504040204" pitchFamily="34" charset="0"/>
                <a:ea typeface="Tahoma" panose="020B0604030504040204" pitchFamily="34" charset="0"/>
                <a:cs typeface="Tahoma" panose="020B0604030504040204" pitchFamily="34" charset="0"/>
              </a:rPr>
              <a:t>Gini</a:t>
            </a:r>
            <a:r>
              <a:rPr lang="es-MX" altLang="es-MX" sz="2000" dirty="0">
                <a:solidFill>
                  <a:prstClr val="black"/>
                </a:solidFill>
                <a:latin typeface="Tahoma" panose="020B0604030504040204" pitchFamily="34" charset="0"/>
                <a:ea typeface="Tahoma" panose="020B0604030504040204" pitchFamily="34" charset="0"/>
                <a:cs typeface="Tahoma" panose="020B0604030504040204" pitchFamily="34" charset="0"/>
              </a:rPr>
              <a:t> ideó en el año 1912 un método para medir la desigualdad de una determinada distribución en su obra </a:t>
            </a:r>
            <a:r>
              <a:rPr lang="es-MX" altLang="es-MX" sz="2000" dirty="0" err="1">
                <a:solidFill>
                  <a:prstClr val="black"/>
                </a:solidFill>
                <a:latin typeface="Tahoma" panose="020B0604030504040204" pitchFamily="34" charset="0"/>
                <a:ea typeface="Tahoma" panose="020B0604030504040204" pitchFamily="34" charset="0"/>
                <a:cs typeface="Tahoma" panose="020B0604030504040204" pitchFamily="34" charset="0"/>
              </a:rPr>
              <a:t>Variabilità</a:t>
            </a:r>
            <a:r>
              <a:rPr lang="es-MX" altLang="es-MX" sz="2000" dirty="0">
                <a:solidFill>
                  <a:prstClr val="black"/>
                </a:solidFill>
                <a:latin typeface="Tahoma" panose="020B0604030504040204" pitchFamily="34" charset="0"/>
                <a:ea typeface="Tahoma" panose="020B0604030504040204" pitchFamily="34" charset="0"/>
                <a:cs typeface="Tahoma" panose="020B0604030504040204" pitchFamily="34" charset="0"/>
              </a:rPr>
              <a:t> e </a:t>
            </a:r>
            <a:r>
              <a:rPr lang="es-MX" altLang="es-MX" sz="2000" dirty="0" err="1">
                <a:solidFill>
                  <a:prstClr val="black"/>
                </a:solidFill>
                <a:latin typeface="Tahoma" panose="020B0604030504040204" pitchFamily="34" charset="0"/>
                <a:ea typeface="Tahoma" panose="020B0604030504040204" pitchFamily="34" charset="0"/>
                <a:cs typeface="Tahoma" panose="020B0604030504040204" pitchFamily="34" charset="0"/>
              </a:rPr>
              <a:t>mutabilità</a:t>
            </a:r>
            <a:r>
              <a:rPr lang="es-MX" altLang="es-MX" sz="2000" dirty="0">
                <a:solidFill>
                  <a:prstClr val="black"/>
                </a:solidFill>
                <a:latin typeface="Tahoma" panose="020B0604030504040204" pitchFamily="34" charset="0"/>
                <a:ea typeface="Tahoma" panose="020B0604030504040204" pitchFamily="34" charset="0"/>
                <a:cs typeface="Tahoma" panose="020B0604030504040204" pitchFamily="34" charset="0"/>
              </a:rPr>
              <a:t>. En ella introdujo el valor de 0 para expresar la igualdad total entre todos los ciudadanos de un país y el valor de 1 para expresar la desigualdad total. El conjunto de infinitos valores que puede tomar esta distribución estará contenido entre 0 y 1, que es donde se encuentran todos los países (hasta la fecha, ningún país es totalmente igualitario o totalmente desigualitario).</a:t>
            </a:r>
          </a:p>
        </p:txBody>
      </p:sp>
    </p:spTree>
    <p:extLst>
      <p:ext uri="{BB962C8B-B14F-4D97-AF65-F5344CB8AC3E}">
        <p14:creationId xmlns:p14="http://schemas.microsoft.com/office/powerpoint/2010/main" val="423947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30765" y="-100840"/>
            <a:ext cx="4507965" cy="723275"/>
          </a:xfrm>
          <a:prstGeom prst="rect">
            <a:avLst/>
          </a:prstGeom>
        </p:spPr>
        <p:txBody>
          <a:bodyPr wrap="none">
            <a:spAutoFit/>
          </a:bodyPr>
          <a:lstStyle/>
          <a:p>
            <a:pPr>
              <a:defRPr/>
            </a:pPr>
            <a:r>
              <a:rPr lang="es-MX" sz="4100" b="1" kern="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rPr>
              <a:t>INDICE DE GINI</a:t>
            </a:r>
            <a:endParaRPr lang="es-ES" kern="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386366" y="622435"/>
            <a:ext cx="8757634" cy="5847755"/>
          </a:xfrm>
          <a:prstGeom prst="rect">
            <a:avLst/>
          </a:prstGeom>
        </p:spPr>
        <p:txBody>
          <a:bodyPr wrap="square">
            <a:spAutoFit/>
          </a:bodyPr>
          <a:lstStyle/>
          <a:p>
            <a:pPr algn="just" fontAlgn="base"/>
            <a:r>
              <a:rPr lang="es-ES" sz="2200" dirty="0">
                <a:solidFill>
                  <a:prstClr val="black"/>
                </a:solidFill>
                <a:latin typeface="Franklin Gothic Book"/>
                <a:cs typeface="Arial" pitchFamily="34" charset="0"/>
              </a:rPr>
              <a:t>Este índice mide hasta qué punto la distribución del ingreso (o, en algunos casos, el gasto de consumo) entre individuos u hogares dentro de una economía se aleja de una distribución perfectamente equitativa.</a:t>
            </a:r>
          </a:p>
          <a:p>
            <a:pPr algn="just"/>
            <a:endParaRPr lang="es-ES" sz="2200" dirty="0">
              <a:solidFill>
                <a:prstClr val="black"/>
              </a:solidFill>
              <a:latin typeface="Franklin Gothic Book"/>
              <a:cs typeface="Arial" pitchFamily="34" charset="0"/>
            </a:endParaRPr>
          </a:p>
          <a:p>
            <a:pPr algn="just"/>
            <a:r>
              <a:rPr lang="es-ES" sz="2200" dirty="0">
                <a:solidFill>
                  <a:prstClr val="black"/>
                </a:solidFill>
                <a:latin typeface="Franklin Gothic Book"/>
                <a:cs typeface="Arial" pitchFamily="34" charset="0"/>
              </a:rPr>
              <a:t>El </a:t>
            </a:r>
            <a:r>
              <a:rPr lang="es-ES" sz="2200" b="1" dirty="0">
                <a:solidFill>
                  <a:prstClr val="black"/>
                </a:solidFill>
                <a:latin typeface="Franklin Gothic Book"/>
                <a:cs typeface="Arial" pitchFamily="34" charset="0"/>
              </a:rPr>
              <a:t>coeficiente de </a:t>
            </a:r>
            <a:r>
              <a:rPr lang="es-ES" sz="2200" b="1"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es una medida de la desigualdad ideada por el estadístico italiano </a:t>
            </a:r>
            <a:r>
              <a:rPr lang="es-ES" sz="2200" dirty="0" err="1">
                <a:solidFill>
                  <a:prstClr val="black"/>
                </a:solidFill>
                <a:latin typeface="Franklin Gothic Book"/>
                <a:cs typeface="Arial" pitchFamily="34" charset="0"/>
              </a:rPr>
              <a:t>Corrado</a:t>
            </a:r>
            <a:r>
              <a:rPr lang="es-ES" sz="2200" dirty="0">
                <a:solidFill>
                  <a:prstClr val="black"/>
                </a:solidFill>
                <a:latin typeface="Franklin Gothic Book"/>
                <a:cs typeface="Arial" pitchFamily="34" charset="0"/>
              </a:rPr>
              <a:t> </a:t>
            </a:r>
            <a:r>
              <a:rPr lang="es-ES" sz="2200"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Normalmente se utiliza para medir la desigualdad en los ingresos, dentro de un país, pero puede utilizarse también para medir cualquier forma de distribución desigual. El coeficiente de </a:t>
            </a:r>
            <a:r>
              <a:rPr lang="es-ES" sz="2200"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es un número entre 0 y 1, en donde 0 se corresponde con la perfecta igualdad (todos tienen los mismos ingresos) y donde el valor 1 se corresponde con la perfecta desigualdad (una persona tiene todos los ingresos y los demás ninguno).</a:t>
            </a:r>
          </a:p>
          <a:p>
            <a:pPr algn="just"/>
            <a:endParaRPr lang="es-ES" sz="2200" dirty="0">
              <a:solidFill>
                <a:prstClr val="black"/>
              </a:solidFill>
              <a:latin typeface="Franklin Gothic Book"/>
              <a:cs typeface="Arial" pitchFamily="34" charset="0"/>
            </a:endParaRPr>
          </a:p>
          <a:p>
            <a:pPr algn="just"/>
            <a:r>
              <a:rPr lang="es-ES" sz="2200" dirty="0">
                <a:solidFill>
                  <a:prstClr val="black"/>
                </a:solidFill>
                <a:latin typeface="Franklin Gothic Book"/>
                <a:cs typeface="Arial" pitchFamily="34" charset="0"/>
              </a:rPr>
              <a:t>El </a:t>
            </a:r>
            <a:r>
              <a:rPr lang="es-ES" sz="2200" b="1" dirty="0">
                <a:solidFill>
                  <a:prstClr val="black"/>
                </a:solidFill>
                <a:latin typeface="Franklin Gothic Book"/>
                <a:cs typeface="Arial" pitchFamily="34" charset="0"/>
              </a:rPr>
              <a:t>índice de </a:t>
            </a:r>
            <a:r>
              <a:rPr lang="es-ES" sz="2200" b="1"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es el coeficiente de </a:t>
            </a:r>
            <a:r>
              <a:rPr lang="es-ES" sz="2200"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expresado en porcentaje y es igual al coeficiente de </a:t>
            </a:r>
            <a:r>
              <a:rPr lang="es-ES" sz="2200" dirty="0" err="1">
                <a:solidFill>
                  <a:prstClr val="black"/>
                </a:solidFill>
                <a:latin typeface="Franklin Gothic Book"/>
                <a:cs typeface="Arial" pitchFamily="34" charset="0"/>
              </a:rPr>
              <a:t>Gini</a:t>
            </a:r>
            <a:r>
              <a:rPr lang="es-ES" sz="2200" dirty="0">
                <a:solidFill>
                  <a:prstClr val="black"/>
                </a:solidFill>
                <a:latin typeface="Franklin Gothic Book"/>
                <a:cs typeface="Arial" pitchFamily="34" charset="0"/>
              </a:rPr>
              <a:t> multiplicado por 100.</a:t>
            </a:r>
          </a:p>
        </p:txBody>
      </p:sp>
    </p:spTree>
    <p:extLst>
      <p:ext uri="{BB962C8B-B14F-4D97-AF65-F5344CB8AC3E}">
        <p14:creationId xmlns:p14="http://schemas.microsoft.com/office/powerpoint/2010/main" val="396373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6673" y="443567"/>
            <a:ext cx="4070345" cy="723275"/>
          </a:xfrm>
          <a:prstGeom prst="rect">
            <a:avLst/>
          </a:prstGeom>
        </p:spPr>
        <p:txBody>
          <a:bodyPr wrap="none">
            <a:spAutoFit/>
          </a:bodyPr>
          <a:lstStyle/>
          <a:p>
            <a:pPr>
              <a:defRPr/>
            </a:pPr>
            <a:r>
              <a:rPr lang="es-MX" sz="4100" b="1" kern="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INDICE DE GINI</a:t>
            </a:r>
            <a:endParaRPr lang="es-ES" kern="0" dirty="0" smtClean="0">
              <a:solidFill>
                <a:sysClr val="windowText" lastClr="000000"/>
              </a:solidFill>
            </a:endParaRPr>
          </a:p>
        </p:txBody>
      </p:sp>
      <p:sp>
        <p:nvSpPr>
          <p:cNvPr id="3" name="Rectángulo 2"/>
          <p:cNvSpPr/>
          <p:nvPr/>
        </p:nvSpPr>
        <p:spPr>
          <a:xfrm>
            <a:off x="2286000" y="1351508"/>
            <a:ext cx="4572000" cy="3046988"/>
          </a:xfrm>
          <a:prstGeom prst="rect">
            <a:avLst/>
          </a:prstGeom>
        </p:spPr>
        <p:txBody>
          <a:bodyPr>
            <a:spAutoFit/>
          </a:bodyPr>
          <a:lstStyle/>
          <a:p>
            <a:pPr algn="just" fontAlgn="base"/>
            <a:r>
              <a:rPr lang="es-ES" sz="2400" dirty="0">
                <a:solidFill>
                  <a:prstClr val="white"/>
                </a:solidFill>
                <a:latin typeface="Franklin Gothic Book"/>
                <a:cs typeface="Arial" pitchFamily="34" charset="0"/>
              </a:rPr>
              <a:t>El coeficiente </a:t>
            </a:r>
            <a:r>
              <a:rPr lang="es-ES" sz="2400" dirty="0" smtClean="0">
                <a:solidFill>
                  <a:prstClr val="white"/>
                </a:solidFill>
                <a:latin typeface="Franklin Gothic Book"/>
                <a:cs typeface="Arial" pitchFamily="34" charset="0"/>
              </a:rPr>
              <a:t>está </a:t>
            </a:r>
            <a:r>
              <a:rPr lang="es-ES" sz="2400" dirty="0">
                <a:solidFill>
                  <a:prstClr val="white"/>
                </a:solidFill>
                <a:latin typeface="Franklin Gothic Book"/>
                <a:cs typeface="Arial" pitchFamily="34" charset="0"/>
              </a:rPr>
              <a:t>poco importa que sea esta sociedad feudal, capitalista o socialista, que sea una sociedad rica o sea pobre; lo que mide es cuán equitativa o inequitativamente está distribuida la riqueza en una sociedad.</a:t>
            </a:r>
            <a:endParaRPr lang="es-ES" sz="2200" dirty="0">
              <a:solidFill>
                <a:prstClr val="white"/>
              </a:solidFill>
              <a:latin typeface="Franklin Gothic Book"/>
              <a:cs typeface="Arial" pitchFamily="34" charset="0"/>
            </a:endParaRPr>
          </a:p>
        </p:txBody>
      </p:sp>
      <p:sp>
        <p:nvSpPr>
          <p:cNvPr id="4" name="Rectángulo 3"/>
          <p:cNvSpPr/>
          <p:nvPr/>
        </p:nvSpPr>
        <p:spPr>
          <a:xfrm>
            <a:off x="714776" y="1720840"/>
            <a:ext cx="7534141" cy="2308324"/>
          </a:xfrm>
          <a:prstGeom prst="rect">
            <a:avLst/>
          </a:prstGeom>
        </p:spPr>
        <p:txBody>
          <a:bodyPr wrap="square">
            <a:spAutoFit/>
          </a:bodyPr>
          <a:lstStyle/>
          <a:p>
            <a:pPr algn="just" fontAlgn="base"/>
            <a:r>
              <a:rPr lang="es-ES" sz="2400" dirty="0">
                <a:solidFill>
                  <a:prstClr val="black"/>
                </a:solidFill>
                <a:latin typeface="Franklin Gothic Book"/>
                <a:cs typeface="Arial" pitchFamily="34" charset="0"/>
              </a:rPr>
              <a:t>El coeficiente de </a:t>
            </a:r>
            <a:r>
              <a:rPr lang="es-ES" sz="2400" dirty="0" err="1">
                <a:solidFill>
                  <a:prstClr val="black"/>
                </a:solidFill>
                <a:latin typeface="Franklin Gothic Book"/>
                <a:cs typeface="Arial" pitchFamily="34" charset="0"/>
              </a:rPr>
              <a:t>Gini</a:t>
            </a:r>
            <a:r>
              <a:rPr lang="es-ES" sz="2400" dirty="0">
                <a:solidFill>
                  <a:prstClr val="black"/>
                </a:solidFill>
                <a:latin typeface="Franklin Gothic Book"/>
                <a:cs typeface="Arial" pitchFamily="34" charset="0"/>
              </a:rPr>
              <a:t> se limita a dar una imagen de cómo está distribuida la riqueza en una sociedad, poco importa que sea esta sociedad feudal, capitalista o socialista, que sea una sociedad rica o sea pobre; lo que mide es cuán equitativa o inequitativamente está distribuida la riqueza en una sociedad.</a:t>
            </a:r>
            <a:endParaRPr lang="es-ES" sz="2200" dirty="0">
              <a:solidFill>
                <a:prstClr val="black"/>
              </a:solidFill>
              <a:latin typeface="Franklin Gothic Book"/>
              <a:cs typeface="Arial" pitchFamily="34" charset="0"/>
            </a:endParaRPr>
          </a:p>
        </p:txBody>
      </p:sp>
    </p:spTree>
    <p:extLst>
      <p:ext uri="{BB962C8B-B14F-4D97-AF65-F5344CB8AC3E}">
        <p14:creationId xmlns:p14="http://schemas.microsoft.com/office/powerpoint/2010/main" val="274848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ni_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3" y="0"/>
            <a:ext cx="695166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61045" y="3141663"/>
            <a:ext cx="7848858" cy="3416320"/>
          </a:xfrm>
          <a:prstGeom prst="rect">
            <a:avLst/>
          </a:prstGeom>
        </p:spPr>
        <p:txBody>
          <a:bodyPr wrap="square">
            <a:spAutoFit/>
          </a:bodyPr>
          <a:lstStyle/>
          <a:p>
            <a:r>
              <a:rPr lang="es-ES" dirty="0">
                <a:solidFill>
                  <a:prstClr val="black"/>
                </a:solidFill>
                <a:latin typeface="Tahoma" panose="020B0604030504040204" pitchFamily="34" charset="0"/>
                <a:ea typeface="Tahoma" panose="020B0604030504040204" pitchFamily="34" charset="0"/>
                <a:cs typeface="Tahoma" panose="020B0604030504040204" pitchFamily="34" charset="0"/>
              </a:rPr>
              <a:t>Matemáticamente, si la Curva de Lorenz se aleja de la diagonal, aumenta la desigualdad en la misma proporción en la que ha aumentado el área A. Cuando la curva se ha alejado al máximo, el área B ha desaparecido, lo que significa que una sola familia se ha quedado con el total de la riqueza de una economía.</a:t>
            </a:r>
          </a:p>
          <a:p>
            <a:r>
              <a:rPr lang="es-ES" dirty="0">
                <a:solidFill>
                  <a:prstClr val="black"/>
                </a:solidFill>
                <a:latin typeface="Tahoma" panose="020B0604030504040204" pitchFamily="34" charset="0"/>
                <a:ea typeface="Tahoma" panose="020B0604030504040204" pitchFamily="34" charset="0"/>
                <a:cs typeface="Tahoma" panose="020B0604030504040204" pitchFamily="34" charset="0"/>
              </a:rPr>
              <a:t>En la realidad, todos los países se sitúan entre estos dos extremos. En el ejemplo, la curva representa la proporción de ingresos en función del número de habitantes. En este caso, el 20% de la población se queda con el 4% del ingreso; el 40% de la población, con el 12% (aumenta un 8% en relación al primero), el 60% con el 22% del ingreso y el 80% de la población con el 42% del ingreso acumulado, lo que da como resultado un índice de </a:t>
            </a:r>
            <a:r>
              <a:rPr lang="es-ES" dirty="0" err="1">
                <a:solidFill>
                  <a:prstClr val="black"/>
                </a:solidFill>
                <a:latin typeface="Tahoma" panose="020B0604030504040204" pitchFamily="34" charset="0"/>
                <a:ea typeface="Tahoma" panose="020B0604030504040204" pitchFamily="34" charset="0"/>
                <a:cs typeface="Tahoma" panose="020B0604030504040204" pitchFamily="34" charset="0"/>
              </a:rPr>
              <a:t>Gini</a:t>
            </a:r>
            <a:r>
              <a:rPr lang="es-ES" dirty="0">
                <a:solidFill>
                  <a:prstClr val="black"/>
                </a:solidFill>
                <a:latin typeface="Tahoma" panose="020B0604030504040204" pitchFamily="34" charset="0"/>
                <a:ea typeface="Tahoma" panose="020B0604030504040204" pitchFamily="34" charset="0"/>
                <a:cs typeface="Tahoma" panose="020B0604030504040204" pitchFamily="34" charset="0"/>
              </a:rPr>
              <a:t> del 0,48.</a:t>
            </a:r>
          </a:p>
        </p:txBody>
      </p:sp>
    </p:spTree>
    <p:extLst>
      <p:ext uri="{BB962C8B-B14F-4D97-AF65-F5344CB8AC3E}">
        <p14:creationId xmlns:p14="http://schemas.microsoft.com/office/powerpoint/2010/main" val="336125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DESARROLLO SUSTENTABLE</a:t>
            </a:r>
            <a:endParaRPr lang="es-ES" dirty="0"/>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a:p>
        </p:txBody>
      </p:sp>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pic>
        <p:nvPicPr>
          <p:cNvPr id="7" name="Picture 2" descr="Archivo:Desarrollo sostenible.svg">
            <a:hlinkClick r:id="rId2"/>
          </p:cNvPr>
          <p:cNvPicPr>
            <a:picLocks noChangeAspect="1" noChangeArrowheads="1"/>
          </p:cNvPicPr>
          <p:nvPr/>
        </p:nvPicPr>
        <p:blipFill>
          <a:blip r:embed="rId3"/>
          <a:srcRect/>
          <a:stretch>
            <a:fillRect/>
          </a:stretch>
        </p:blipFill>
        <p:spPr bwMode="auto">
          <a:xfrm>
            <a:off x="3533775" y="1714488"/>
            <a:ext cx="5610225" cy="3429000"/>
          </a:xfrm>
          <a:prstGeom prst="rect">
            <a:avLst/>
          </a:prstGeom>
          <a:noFill/>
          <a:ln w="9525">
            <a:noFill/>
            <a:miter lim="800000"/>
            <a:headEnd/>
            <a:tailEnd/>
          </a:ln>
        </p:spPr>
      </p:pic>
      <p:sp>
        <p:nvSpPr>
          <p:cNvPr id="8" name="2 Marcador de texto"/>
          <p:cNvSpPr txBox="1">
            <a:spLocks/>
          </p:cNvSpPr>
          <p:nvPr/>
        </p:nvSpPr>
        <p:spPr>
          <a:xfrm>
            <a:off x="285720" y="1142984"/>
            <a:ext cx="3008313" cy="4800600"/>
          </a:xfrm>
          <a:prstGeom prst="rect">
            <a:avLst/>
          </a:prstGeom>
        </p:spPr>
        <p:txBody>
          <a:bodyPr/>
          <a:lstStyle/>
          <a:p>
            <a:pPr marL="342900" indent="-342900" algn="just">
              <a:spcBef>
                <a:spcPct val="20000"/>
              </a:spcBef>
              <a:buClr>
                <a:srgbClr val="F0A22E"/>
              </a:buClr>
              <a:buSzPct val="70000"/>
              <a:buFont typeface="Wingdings 2"/>
              <a:buChar char=""/>
              <a:defRPr/>
            </a:pPr>
            <a:endParaRPr lang="es-MX" altLang="es-MX" sz="3200" i="1" dirty="0" smtClean="0">
              <a:solidFill>
                <a:srgbClr val="4E3B30"/>
              </a:solidFill>
            </a:endParaRPr>
          </a:p>
          <a:p>
            <a:pPr marL="342900" indent="-342900" algn="just">
              <a:spcBef>
                <a:spcPct val="20000"/>
              </a:spcBef>
              <a:buClr>
                <a:srgbClr val="F0A22E"/>
              </a:buClr>
              <a:buSzPct val="70000"/>
              <a:buFont typeface="Wingdings 2"/>
              <a:buChar char=""/>
              <a:defRPr/>
            </a:pPr>
            <a:r>
              <a:rPr lang="es-MX" altLang="es-MX" i="1" dirty="0" smtClean="0">
                <a:solidFill>
                  <a:srgbClr val="4E3B30"/>
                </a:solidFill>
              </a:rPr>
              <a:t>Satisfacer las necesidades de las generaciones presentes sin comprometer las posibilidades de las del futuro para atender sus propias necesidades </a:t>
            </a:r>
          </a:p>
          <a:p>
            <a:pPr>
              <a:spcBef>
                <a:spcPct val="20000"/>
              </a:spcBef>
              <a:buClr>
                <a:srgbClr val="F0A22E"/>
              </a:buClr>
              <a:buSzPct val="70000"/>
              <a:defRPr/>
            </a:pPr>
            <a:endParaRPr lang="es-MX" altLang="es-MX" sz="1200" i="1" dirty="0" smtClean="0">
              <a:solidFill>
                <a:srgbClr val="4E3B30"/>
              </a:solidFill>
            </a:endParaRPr>
          </a:p>
          <a:p>
            <a:pPr>
              <a:spcBef>
                <a:spcPct val="20000"/>
              </a:spcBef>
              <a:buClr>
                <a:srgbClr val="F0A22E"/>
              </a:buClr>
              <a:buSzPct val="70000"/>
              <a:defRPr/>
            </a:pPr>
            <a:r>
              <a:rPr lang="es-MX" altLang="es-MX" sz="1200" i="1" dirty="0" smtClean="0">
                <a:solidFill>
                  <a:srgbClr val="4E3B30"/>
                </a:solidFill>
              </a:rPr>
              <a:t>Informe de la Comisión Mundial sobre el Medio Ambiente y el Desarrollo (Comisión </a:t>
            </a:r>
            <a:r>
              <a:rPr lang="es-MX" altLang="es-MX" sz="1200" i="1" dirty="0" err="1" smtClean="0">
                <a:solidFill>
                  <a:srgbClr val="4E3B30"/>
                </a:solidFill>
              </a:rPr>
              <a:t>Brundtland</a:t>
            </a:r>
            <a:r>
              <a:rPr lang="es-MX" altLang="es-MX" sz="1200" i="1" dirty="0" smtClean="0">
                <a:solidFill>
                  <a:srgbClr val="4E3B30"/>
                </a:solidFill>
              </a:rPr>
              <a:t>): Nuestro Futuro Común</a:t>
            </a:r>
          </a:p>
          <a:p>
            <a:pPr marL="342900" indent="-342900" algn="just">
              <a:spcBef>
                <a:spcPct val="20000"/>
              </a:spcBef>
              <a:buClr>
                <a:srgbClr val="F0A22E"/>
              </a:buClr>
              <a:buSzPct val="70000"/>
              <a:buFont typeface="Wingdings 2"/>
              <a:buChar char=""/>
              <a:defRPr/>
            </a:pPr>
            <a:endParaRPr lang="es-MX" altLang="es-MX" sz="3200" dirty="0" smtClean="0">
              <a:solidFill>
                <a:srgbClr val="4E3B30"/>
              </a:solidFill>
            </a:endParaRPr>
          </a:p>
        </p:txBody>
      </p:sp>
    </p:spTree>
    <p:extLst>
      <p:ext uri="{BB962C8B-B14F-4D97-AF65-F5344CB8AC3E}">
        <p14:creationId xmlns:p14="http://schemas.microsoft.com/office/powerpoint/2010/main" val="1627032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43188" y="1158120"/>
            <a:ext cx="6581105" cy="3416320"/>
          </a:xfrm>
          <a:prstGeom prst="rect">
            <a:avLst/>
          </a:prstGeom>
        </p:spPr>
        <p:txBody>
          <a:bodyPr wrap="square">
            <a:spAutoFit/>
          </a:bodyPr>
          <a:lstStyle/>
          <a:p>
            <a:pPr algn="just" fontAlgn="base">
              <a:spcBef>
                <a:spcPct val="0"/>
              </a:spcBef>
              <a:spcAft>
                <a:spcPct val="0"/>
              </a:spcAft>
            </a:pPr>
            <a:r>
              <a:rPr lang="es-MX" altLang="es-MX" sz="2400" b="1" dirty="0">
                <a:solidFill>
                  <a:prstClr val="black"/>
                </a:solidFill>
                <a:latin typeface="Tahoma" panose="020B0604030504040204" pitchFamily="34" charset="0"/>
                <a:ea typeface="Tahoma" panose="020B0604030504040204" pitchFamily="34" charset="0"/>
                <a:cs typeface="Tahoma" panose="020B0604030504040204" pitchFamily="34" charset="0"/>
              </a:rPr>
              <a:t>Ese coeficiente es de 0,50 para Chile</a:t>
            </a:r>
            <a:r>
              <a:rPr lang="es-MX" altLang="es-MX" sz="2400" dirty="0">
                <a:solidFill>
                  <a:prstClr val="black"/>
                </a:solidFill>
                <a:latin typeface="Tahoma" panose="020B0604030504040204" pitchFamily="34" charset="0"/>
                <a:ea typeface="Tahoma" panose="020B0604030504040204" pitchFamily="34" charset="0"/>
                <a:cs typeface="Tahoma" panose="020B0604030504040204" pitchFamily="34" charset="0"/>
              </a:rPr>
              <a:t>, seguido de cerca por México (0,47) y a más distancia por Turquía (0,41), Estados Unidos (0,38), Israel (0,38), Portugal (0,34), Reino Unido (0,34), España (0,34), Grecia (0,34) y Japón (0,34). La media en la OCDE es de 0,31.</a:t>
            </a:r>
          </a:p>
          <a:p>
            <a:pPr algn="just" fontAlgn="base">
              <a:spcBef>
                <a:spcPct val="0"/>
              </a:spcBef>
              <a:spcAft>
                <a:spcPct val="0"/>
              </a:spcAft>
            </a:pPr>
            <a:r>
              <a:rPr lang="es-MX" altLang="es-MX" sz="2400" b="1" dirty="0">
                <a:solidFill>
                  <a:prstClr val="black"/>
                </a:solidFill>
                <a:latin typeface="Tahoma" panose="020B0604030504040204" pitchFamily="34" charset="0"/>
                <a:ea typeface="Tahoma" panose="020B0604030504040204" pitchFamily="34" charset="0"/>
                <a:cs typeface="Tahoma" panose="020B0604030504040204" pitchFamily="34" charset="0"/>
              </a:rPr>
              <a:t>Los países con menos desigualdades son Islandia (0,24), Eslovenia (0,25), Noruega (0,25) y Dinamarca (0,25).</a:t>
            </a:r>
            <a:endParaRPr lang="es-MX" altLang="es-MX"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720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571480"/>
          </a:xfrm>
        </p:spPr>
        <p:txBody>
          <a:bodyPr>
            <a:normAutofit/>
          </a:bodyPr>
          <a:lstStyle/>
          <a:p>
            <a:pPr algn="ctr">
              <a:defRPr/>
            </a:pPr>
            <a:r>
              <a:rPr lang="es-MX" sz="2800" dirty="0" smtClean="0"/>
              <a:t>INDICE DE GINI (NU 2005)</a:t>
            </a:r>
            <a:endParaRPr lang="es-MX" sz="2800" dirty="0"/>
          </a:p>
        </p:txBody>
      </p:sp>
      <p:pic>
        <p:nvPicPr>
          <p:cNvPr id="6" name="Picture 8"/>
          <p:cNvPicPr>
            <a:picLocks noChangeAspect="1" noChangeArrowheads="1"/>
          </p:cNvPicPr>
          <p:nvPr/>
        </p:nvPicPr>
        <p:blipFill>
          <a:blip r:embed="rId3"/>
          <a:srcRect/>
          <a:stretch>
            <a:fillRect/>
          </a:stretch>
        </p:blipFill>
        <p:spPr bwMode="auto">
          <a:xfrm>
            <a:off x="-32" y="561998"/>
            <a:ext cx="4552950" cy="6153150"/>
          </a:xfrm>
          <a:prstGeom prst="rect">
            <a:avLst/>
          </a:prstGeom>
          <a:noFill/>
          <a:ln w="1">
            <a:noFill/>
            <a:miter lim="800000"/>
            <a:headEnd/>
            <a:tailEnd type="none" w="med" len="med"/>
          </a:ln>
          <a:effectLst/>
        </p:spPr>
      </p:pic>
      <p:pic>
        <p:nvPicPr>
          <p:cNvPr id="9" name="Picture 10"/>
          <p:cNvPicPr>
            <a:picLocks noChangeAspect="1" noChangeArrowheads="1"/>
          </p:cNvPicPr>
          <p:nvPr/>
        </p:nvPicPr>
        <p:blipFill>
          <a:blip r:embed="rId4"/>
          <a:srcRect/>
          <a:stretch>
            <a:fillRect/>
          </a:stretch>
        </p:blipFill>
        <p:spPr bwMode="auto">
          <a:xfrm>
            <a:off x="4500562" y="519136"/>
            <a:ext cx="4581525" cy="6267450"/>
          </a:xfrm>
          <a:prstGeom prst="rect">
            <a:avLst/>
          </a:prstGeom>
          <a:noFill/>
          <a:ln w="1">
            <a:noFill/>
            <a:miter lim="800000"/>
            <a:headEnd/>
            <a:tailEnd type="none" w="med" len="med"/>
          </a:ln>
          <a:effectLst/>
        </p:spPr>
      </p:pic>
    </p:spTree>
    <p:extLst>
      <p:ext uri="{BB962C8B-B14F-4D97-AF65-F5344CB8AC3E}">
        <p14:creationId xmlns:p14="http://schemas.microsoft.com/office/powerpoint/2010/main" val="1331297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0" y="581025"/>
            <a:ext cx="4644000" cy="6220317"/>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4356032" y="600076"/>
            <a:ext cx="4788000" cy="6143977"/>
          </a:xfrm>
          <a:prstGeom prst="rect">
            <a:avLst/>
          </a:prstGeom>
          <a:noFill/>
          <a:ln w="9525">
            <a:noFill/>
            <a:miter lim="800000"/>
            <a:headEnd/>
            <a:tailEnd/>
          </a:ln>
          <a:effectLst/>
        </p:spPr>
      </p:pic>
      <p:sp>
        <p:nvSpPr>
          <p:cNvPr id="8" name="1 Título"/>
          <p:cNvSpPr>
            <a:spLocks noGrp="1"/>
          </p:cNvSpPr>
          <p:nvPr>
            <p:ph type="title"/>
          </p:nvPr>
        </p:nvSpPr>
        <p:spPr>
          <a:xfrm>
            <a:off x="457200" y="0"/>
            <a:ext cx="8686800" cy="841375"/>
          </a:xfrm>
        </p:spPr>
        <p:txBody>
          <a:bodyPr>
            <a:normAutofit/>
          </a:bodyPr>
          <a:lstStyle/>
          <a:p>
            <a:pPr algn="ctr">
              <a:defRPr/>
            </a:pPr>
            <a:r>
              <a:rPr lang="es-MX" sz="2800" dirty="0" smtClean="0"/>
              <a:t>INDICE DE GINI (NU 2005)</a:t>
            </a:r>
            <a:endParaRPr lang="es-MX" sz="2800" dirty="0"/>
          </a:p>
        </p:txBody>
      </p:sp>
    </p:spTree>
    <p:extLst>
      <p:ext uri="{BB962C8B-B14F-4D97-AF65-F5344CB8AC3E}">
        <p14:creationId xmlns:p14="http://schemas.microsoft.com/office/powerpoint/2010/main" val="3592480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0" y="581025"/>
            <a:ext cx="4644000" cy="6220317"/>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4356032" y="600076"/>
            <a:ext cx="4788000" cy="6143977"/>
          </a:xfrm>
          <a:prstGeom prst="rect">
            <a:avLst/>
          </a:prstGeom>
          <a:noFill/>
          <a:ln w="9525">
            <a:noFill/>
            <a:miter lim="800000"/>
            <a:headEnd/>
            <a:tailEnd/>
          </a:ln>
          <a:effectLst/>
        </p:spPr>
      </p:pic>
      <p:sp>
        <p:nvSpPr>
          <p:cNvPr id="6" name="1 Título"/>
          <p:cNvSpPr>
            <a:spLocks noGrp="1"/>
          </p:cNvSpPr>
          <p:nvPr>
            <p:ph type="title"/>
          </p:nvPr>
        </p:nvSpPr>
        <p:spPr>
          <a:xfrm>
            <a:off x="457200" y="0"/>
            <a:ext cx="8686800" cy="627085"/>
          </a:xfrm>
        </p:spPr>
        <p:txBody>
          <a:bodyPr>
            <a:normAutofit/>
          </a:bodyPr>
          <a:lstStyle/>
          <a:p>
            <a:pPr algn="ctr">
              <a:defRPr/>
            </a:pPr>
            <a:r>
              <a:rPr lang="es-MX" sz="2800" dirty="0" smtClean="0"/>
              <a:t>INDICE DE GINI (NU 2005)</a:t>
            </a:r>
            <a:endParaRPr lang="es-MX" sz="2800" dirty="0"/>
          </a:p>
        </p:txBody>
      </p:sp>
    </p:spTree>
    <p:extLst>
      <p:ext uri="{BB962C8B-B14F-4D97-AF65-F5344CB8AC3E}">
        <p14:creationId xmlns:p14="http://schemas.microsoft.com/office/powerpoint/2010/main" val="987994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571480"/>
          </a:xfrm>
        </p:spPr>
        <p:txBody>
          <a:bodyPr>
            <a:normAutofit/>
          </a:bodyPr>
          <a:lstStyle/>
          <a:p>
            <a:pPr algn="ctr">
              <a:defRPr/>
            </a:pPr>
            <a:r>
              <a:rPr lang="es-MX" sz="2800" dirty="0" smtClean="0"/>
              <a:t>INDICE DE GINI</a:t>
            </a:r>
            <a:endParaRPr lang="es-MX" sz="2800" dirty="0"/>
          </a:p>
        </p:txBody>
      </p:sp>
      <p:pic>
        <p:nvPicPr>
          <p:cNvPr id="58370" name="Picture 2"/>
          <p:cNvPicPr>
            <a:picLocks noChangeAspect="1" noChangeArrowheads="1"/>
          </p:cNvPicPr>
          <p:nvPr/>
        </p:nvPicPr>
        <p:blipFill>
          <a:blip r:embed="rId3"/>
          <a:srcRect/>
          <a:stretch>
            <a:fillRect/>
          </a:stretch>
        </p:blipFill>
        <p:spPr bwMode="auto">
          <a:xfrm>
            <a:off x="71406" y="628650"/>
            <a:ext cx="4464000" cy="61787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a:srcRect/>
          <a:stretch>
            <a:fillRect/>
          </a:stretch>
        </p:blipFill>
        <p:spPr bwMode="auto">
          <a:xfrm>
            <a:off x="4392000" y="714356"/>
            <a:ext cx="4752000" cy="5830733"/>
          </a:xfrm>
          <a:prstGeom prst="rect">
            <a:avLst/>
          </a:prstGeom>
          <a:noFill/>
          <a:ln w="9525">
            <a:noFill/>
            <a:miter lim="800000"/>
            <a:headEnd/>
            <a:tailEnd/>
          </a:ln>
          <a:effectLst/>
        </p:spPr>
      </p:pic>
      <p:sp>
        <p:nvSpPr>
          <p:cNvPr id="7" name="6 Elipse"/>
          <p:cNvSpPr/>
          <p:nvPr/>
        </p:nvSpPr>
        <p:spPr>
          <a:xfrm>
            <a:off x="4357686" y="2714620"/>
            <a:ext cx="478631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2960096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shiknights.org/files/distribucion-ingresos-chile-2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56886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67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1052736"/>
            <a:ext cx="6768752" cy="4893647"/>
          </a:xfrm>
          <a:prstGeom prst="rect">
            <a:avLst/>
          </a:prstGeom>
        </p:spPr>
        <p:txBody>
          <a:bodyPr wrap="square">
            <a:spAutoFit/>
          </a:bodyPr>
          <a:lstStyle/>
          <a:p>
            <a:r>
              <a:rPr lang="es-ES" sz="2400" dirty="0">
                <a:latin typeface="Tahoma" panose="020B0604030504040204" pitchFamily="34" charset="0"/>
                <a:ea typeface="Tahoma" panose="020B0604030504040204" pitchFamily="34" charset="0"/>
                <a:cs typeface="Tahoma" panose="020B0604030504040204" pitchFamily="34" charset="0"/>
              </a:rPr>
              <a:t>“La participación del 0,3% más rico (aproximadamente 23.000 contribuyentes sobre un total de 8,2 millones) es de un poco más del 6%. Por otra parte, el 81% más pobre de los contribuyentes, cuyo ingreso medio es de US 338 (Poco menos de 160 mil pesos) por mes y que gana menos de US 1.096 (518 mil pesos) al mes, recibe sólo 34,4% del ingreso total. Es decir (…) se obtiene que el ingreso per cápita del 1% más rico es 40 veces mayor que el ingreso per cápita del 81% de la población” dice el </a:t>
            </a:r>
            <a:r>
              <a:rPr lang="es-ES" sz="2400" dirty="0" err="1">
                <a:latin typeface="Tahoma" panose="020B0604030504040204" pitchFamily="34" charset="0"/>
                <a:ea typeface="Tahoma" panose="020B0604030504040204" pitchFamily="34" charset="0"/>
                <a:cs typeface="Tahoma" panose="020B0604030504040204" pitchFamily="34" charset="0"/>
              </a:rPr>
              <a:t>informe.Fuente</a:t>
            </a:r>
            <a:r>
              <a:rPr lang="es-ES" sz="2400" dirty="0">
                <a:latin typeface="Tahoma" panose="020B0604030504040204" pitchFamily="34" charset="0"/>
                <a:ea typeface="Tahoma" panose="020B0604030504040204" pitchFamily="34" charset="0"/>
                <a:cs typeface="Tahoma" panose="020B0604030504040204" pitchFamily="34" charset="0"/>
              </a:rPr>
              <a:t>: </a:t>
            </a:r>
            <a:r>
              <a:rPr lang="es-ES" sz="2400" dirty="0" err="1">
                <a:latin typeface="Tahoma" panose="020B0604030504040204" pitchFamily="34" charset="0"/>
                <a:ea typeface="Tahoma" panose="020B0604030504040204" pitchFamily="34" charset="0"/>
                <a:cs typeface="Tahoma" panose="020B0604030504040204" pitchFamily="34" charset="0"/>
              </a:rPr>
              <a:t>BioBioChile</a:t>
            </a:r>
            <a:r>
              <a:rPr lang="es-ES" sz="2400" dirty="0">
                <a:latin typeface="Tahoma" panose="020B0604030504040204" pitchFamily="34" charset="0"/>
                <a:ea typeface="Tahoma" panose="020B0604030504040204" pitchFamily="34" charset="0"/>
                <a:cs typeface="Tahoma" panose="020B0604030504040204" pitchFamily="34" charset="0"/>
              </a:rPr>
              <a:t> http://</a:t>
            </a:r>
            <a:r>
              <a:rPr lang="es-ES" sz="2400" dirty="0" smtClean="0">
                <a:latin typeface="Tahoma" panose="020B0604030504040204" pitchFamily="34" charset="0"/>
                <a:ea typeface="Tahoma" panose="020B0604030504040204" pitchFamily="34" charset="0"/>
                <a:cs typeface="Tahoma" panose="020B0604030504040204" pitchFamily="34" charset="0"/>
              </a:rPr>
              <a:t>www.biobiochile.cl/2013/03/29/distribucio</a:t>
            </a:r>
            <a:endParaRPr lang="es-E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95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ultad de Economía y Negocios Universidad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7280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9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052490"/>
            <a:ext cx="8247860" cy="5643578"/>
          </a:xfrm>
        </p:spPr>
        <p:txBody>
          <a:bodyPr>
            <a:normAutofit/>
          </a:bodyPr>
          <a:lstStyle/>
          <a:p>
            <a:pPr marL="0" indent="0" algn="just">
              <a:buNone/>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Los datos que proveen los indicadores no son suficientes en sí mismos, ya que la información debe ser organizada, jerarquizada y contextualizada para ser convertida posteriormente en conocimiento útil para la toma de decisiones. </a:t>
            </a:r>
          </a:p>
          <a:p>
            <a:pPr marL="0" indent="0" algn="just">
              <a:buNone/>
            </a:pPr>
            <a:endParaRPr lang="es-E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En este sentido, la finalidad última de los indicadores es orientar, desde la dimensión institucional, la planificación estratégica de un territorio y retroalimentar los procesos.</a:t>
            </a:r>
          </a:p>
          <a:p>
            <a:pPr marL="0" indent="0" algn="just">
              <a:buNone/>
            </a:pPr>
            <a:endParaRPr lang="es-ES" sz="1000" dirty="0" smtClean="0">
              <a:solidFill>
                <a:schemeClr val="tx1"/>
              </a:solidFill>
            </a:endParaRPr>
          </a:p>
          <a:p>
            <a:pPr marL="0" indent="0" algn="just">
              <a:buNone/>
            </a:pPr>
            <a:endParaRPr lang="es-ES" sz="1000" dirty="0" smtClean="0">
              <a:solidFill>
                <a:schemeClr val="tx1"/>
              </a:solidFill>
            </a:endParaRPr>
          </a:p>
        </p:txBody>
      </p:sp>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0070C0"/>
                </a:solidFill>
                <a:effectLst>
                  <a:reflection blurRad="12700" stA="48000" endA="300" endPos="55000" dir="5400000" sy="-90000" algn="bl" rotWithShape="0"/>
                </a:effectLst>
                <a:latin typeface="Franklin Gothic Medium"/>
              </a:rPr>
              <a:t>INDICADORES DESARROLLO SUSTENTABLE</a:t>
            </a:r>
            <a:endParaRPr lang="es-ES" sz="3600" cap="all" dirty="0">
              <a:solidFill>
                <a:srgbClr val="0070C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629127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12776"/>
            <a:ext cx="7416824" cy="4154984"/>
          </a:xfrm>
          <a:prstGeom prst="rect">
            <a:avLst/>
          </a:prstGeom>
        </p:spPr>
        <p:txBody>
          <a:bodyPr wrap="square">
            <a:spAutoFit/>
          </a:bodyPr>
          <a:lstStyle/>
          <a:p>
            <a:pPr lvl="0" algn="just">
              <a:spcBef>
                <a:spcPct val="20000"/>
              </a:spcBef>
            </a:pPr>
            <a:r>
              <a:rPr lang="es-ES" sz="2400" dirty="0">
                <a:latin typeface="Century Gothic" panose="020B0502020202020204" pitchFamily="34" charset="0"/>
              </a:rPr>
              <a:t>Los indicadores pueden, además, ser precisos o no, cualitativos o cuantitativos, singulares o compuestos. Sin embargo, dado que el término “desarrollo sustentable” incluye dos conceptos distintos, el de desarrollo y el de sustentabilidad, no es fácil identificar un indicador que, individualmente, informe sobre las múltiples facetas del desarrollo sustentable. Por esto, es más apropiado tratar de identificar un sistema de indicadores que, colectivamente, provea la información requerida.</a:t>
            </a:r>
          </a:p>
        </p:txBody>
      </p:sp>
      <p:sp>
        <p:nvSpPr>
          <p:cNvPr id="3" name="2 Rectángulo"/>
          <p:cNvSpPr/>
          <p:nvPr/>
        </p:nvSpPr>
        <p:spPr>
          <a:xfrm>
            <a:off x="179512" y="364031"/>
            <a:ext cx="9217024" cy="646331"/>
          </a:xfrm>
          <a:prstGeom prst="rect">
            <a:avLst/>
          </a:prstGeom>
        </p:spPr>
        <p:txBody>
          <a:bodyPr wrap="square">
            <a:spAutoFit/>
          </a:bodyPr>
          <a:lstStyle/>
          <a:p>
            <a:pPr lvl="0">
              <a:spcBef>
                <a:spcPct val="0"/>
              </a:spcBef>
              <a:defRPr/>
            </a:pPr>
            <a:r>
              <a:rPr lang="es-ES" sz="3600" cap="all" dirty="0">
                <a:solidFill>
                  <a:srgbClr val="0070C0"/>
                </a:solidFill>
                <a:effectLst>
                  <a:reflection blurRad="12700" stA="48000" endA="300" endPos="55000" dir="5400000" sy="-90000" algn="bl" rotWithShape="0"/>
                </a:effectLst>
                <a:latin typeface="Franklin Gothic Medium"/>
              </a:rPr>
              <a:t>INDICADORES DESARROLLO SUSTENTABLE</a:t>
            </a:r>
          </a:p>
        </p:txBody>
      </p:sp>
    </p:spTree>
    <p:extLst>
      <p:ext uri="{BB962C8B-B14F-4D97-AF65-F5344CB8AC3E}">
        <p14:creationId xmlns:p14="http://schemas.microsoft.com/office/powerpoint/2010/main" val="81674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3008313" cy="1162050"/>
          </a:xfrm>
        </p:spPr>
        <p:txBody>
          <a:bodyPr/>
          <a:lstStyle/>
          <a:p>
            <a:pPr eaLnBrk="1" fontAlgn="auto" hangingPunct="1">
              <a:spcAft>
                <a:spcPts val="0"/>
              </a:spcAft>
              <a:defRPr/>
            </a:pPr>
            <a:r>
              <a:rPr lang="es-MX" i="1" dirty="0" smtClean="0"/>
              <a:t/>
            </a:r>
            <a:br>
              <a:rPr lang="es-MX" i="1" dirty="0" smtClean="0"/>
            </a:br>
            <a:endParaRPr lang="es-MX" dirty="0"/>
          </a:p>
        </p:txBody>
      </p:sp>
      <p:sp>
        <p:nvSpPr>
          <p:cNvPr id="11267" name="2 Marcador de texto"/>
          <p:cNvSpPr>
            <a:spLocks noGrp="1"/>
          </p:cNvSpPr>
          <p:nvPr>
            <p:ph type="body" sz="half" idx="2"/>
          </p:nvPr>
        </p:nvSpPr>
        <p:spPr>
          <a:xfrm>
            <a:off x="439729" y="404664"/>
            <a:ext cx="8401080" cy="4033846"/>
          </a:xfrm>
        </p:spPr>
        <p:txBody>
          <a:bodyPr>
            <a:normAutofit fontScale="25000" lnSpcReduction="20000"/>
          </a:bodyPr>
          <a:lstStyle/>
          <a:p>
            <a:pPr algn="just" eaLnBrk="1" hangingPunct="1"/>
            <a:endParaRPr lang="es-MX" altLang="es-MX" i="1" dirty="0" smtClean="0"/>
          </a:p>
          <a:p>
            <a:r>
              <a:rPr lang="es-ES" sz="7200" b="1" dirty="0" smtClean="0">
                <a:latin typeface="Tahoma" panose="020B0604030504040204" pitchFamily="34" charset="0"/>
                <a:ea typeface="Tahoma" panose="020B0604030504040204" pitchFamily="34" charset="0"/>
                <a:cs typeface="Tahoma" panose="020B0604030504040204" pitchFamily="34" charset="0"/>
              </a:rPr>
              <a:t>Sustentabilidad Ambiental</a:t>
            </a:r>
            <a:endParaRPr lang="es-ES" sz="7200" dirty="0" smtClean="0">
              <a:latin typeface="Tahoma" panose="020B0604030504040204" pitchFamily="34" charset="0"/>
              <a:ea typeface="Tahoma" panose="020B0604030504040204" pitchFamily="34" charset="0"/>
              <a:cs typeface="Tahoma" panose="020B0604030504040204" pitchFamily="34" charset="0"/>
            </a:endParaRPr>
          </a:p>
          <a:p>
            <a:r>
              <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sustentabilidad ambiental considera el impacto y manejo de recursos tales como agua, suelo, paisaje, aire (incluyendo emisiones de material </a:t>
            </a:r>
            <a:r>
              <a:rPr lang="es-ES" sz="7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particulado</a:t>
            </a:r>
            <a:r>
              <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compuestos sulfurados y nitrogenados, dioxinas y otros contaminantes), y emisiones de gases de efecto invernadero (GEI), las que contribuyen al calentamiento global y estimulan el cambio climático. También tiene en cuenta:</a:t>
            </a:r>
          </a:p>
          <a:p>
            <a:endPar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q"/>
            </a:pPr>
            <a:r>
              <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Los impactos sobre el medio biótico;</a:t>
            </a:r>
          </a:p>
          <a:p>
            <a:pPr>
              <a:buFont typeface="Wingdings" pitchFamily="2" charset="2"/>
              <a:buChar char="q"/>
            </a:pPr>
            <a:endPar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q"/>
            </a:pPr>
            <a:r>
              <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La Generación y manejo de residuos;</a:t>
            </a:r>
          </a:p>
          <a:p>
            <a:pPr>
              <a:buFont typeface="Wingdings" pitchFamily="2" charset="2"/>
              <a:buChar char="q"/>
            </a:pPr>
            <a:endPar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q"/>
            </a:pPr>
            <a:r>
              <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La Eficiencia en el uso de los recursos, y </a:t>
            </a:r>
            <a:r>
              <a:rPr lang="es-MX" sz="7200" dirty="0">
                <a:solidFill>
                  <a:schemeClr val="tx1"/>
                </a:solidFill>
                <a:latin typeface="Tahoma" panose="020B0604030504040204" pitchFamily="34" charset="0"/>
                <a:ea typeface="Tahoma" panose="020B0604030504040204" pitchFamily="34" charset="0"/>
                <a:cs typeface="Tahoma" panose="020B0604030504040204" pitchFamily="34" charset="0"/>
              </a:rPr>
              <a:t> El uso de sustancias químicas sobre las cuales existe evidencia o sospecha de que pueden tener impactos negativos, ya sea sobre los ecosistemas o sobre la salud humana (incluye el uso de pesticidas y otros agroquímicos).</a:t>
            </a:r>
          </a:p>
          <a:p>
            <a:pPr>
              <a:buFont typeface="Wingdings" pitchFamily="2" charset="2"/>
              <a:buChar char="q"/>
            </a:pPr>
            <a:endParaRPr lang="es-ES" sz="7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q"/>
            </a:pPr>
            <a:endParaRPr lang="es-ES" sz="7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4 Rectángulo"/>
          <p:cNvSpPr/>
          <p:nvPr/>
        </p:nvSpPr>
        <p:spPr>
          <a:xfrm>
            <a:off x="3000364" y="5857892"/>
            <a:ext cx="5840445" cy="646331"/>
          </a:xfrm>
          <a:prstGeom prst="rect">
            <a:avLst/>
          </a:prstGeom>
        </p:spPr>
        <p:txBody>
          <a:bodyPr wrap="none">
            <a:spAutoFit/>
          </a:bodyPr>
          <a:lstStyle/>
          <a:p>
            <a:pPr>
              <a:spcBef>
                <a:spcPct val="0"/>
              </a:spcBef>
            </a:pPr>
            <a:r>
              <a:rPr lang="es-MX" altLang="es-MX" sz="3600" cap="all" dirty="0">
                <a:solidFill>
                  <a:srgbClr val="4E3B30"/>
                </a:solidFill>
                <a:effectLst>
                  <a:reflection blurRad="12700" stA="48000" endA="300" endPos="55000" dir="5400000" sy="-90000" algn="bl" rotWithShape="0"/>
                </a:effectLst>
                <a:latin typeface="Franklin Gothic Medium"/>
              </a:rPr>
              <a:t>DESARROLLO SUSTENTABLE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3" y="5184973"/>
            <a:ext cx="2232248" cy="137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1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ox(in)">
                                      <p:cBhvr>
                                        <p:cTn id="7" dur="500"/>
                                        <p:tgtEl>
                                          <p:spTgt spid="11267">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ox(in)">
                                      <p:cBhvr>
                                        <p:cTn id="10" dur="500"/>
                                        <p:tgtEl>
                                          <p:spTgt spid="1126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box(in)">
                                      <p:cBhvr>
                                        <p:cTn id="15" dur="500"/>
                                        <p:tgtEl>
                                          <p:spTgt spid="1126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267">
                                            <p:txEl>
                                              <p:pRg st="6" end="6"/>
                                            </p:txEl>
                                          </p:spTgt>
                                        </p:tgtEl>
                                        <p:attrNameLst>
                                          <p:attrName>style.visibility</p:attrName>
                                        </p:attrNameLst>
                                      </p:cBhvr>
                                      <p:to>
                                        <p:strVal val="visible"/>
                                      </p:to>
                                    </p:set>
                                    <p:animEffect transition="in" filter="box(in)">
                                      <p:cBhvr>
                                        <p:cTn id="20" dur="500"/>
                                        <p:tgtEl>
                                          <p:spTgt spid="1126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animEffect transition="in" filter="box(in)">
                                      <p:cBhvr>
                                        <p:cTn id="25"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71546"/>
            <a:ext cx="9144000" cy="5643578"/>
          </a:xfrm>
        </p:spPr>
        <p:txBody>
          <a:bodyPr>
            <a:normAutofit/>
          </a:bodyPr>
          <a:lstStyle/>
          <a:p>
            <a:pPr>
              <a:buNone/>
            </a:pPr>
            <a:r>
              <a:rPr lang="es-ES" b="1" dirty="0" smtClean="0">
                <a:solidFill>
                  <a:schemeClr val="tx1"/>
                </a:solidFill>
                <a:latin typeface="Tahoma" panose="020B0604030504040204" pitchFamily="34" charset="0"/>
                <a:ea typeface="Tahoma" panose="020B0604030504040204" pitchFamily="34" charset="0"/>
                <a:cs typeface="Tahoma" panose="020B0604030504040204" pitchFamily="34" charset="0"/>
              </a:rPr>
              <a:t>LOS INDICADORES MÁS USADOS HOY</a:t>
            </a:r>
            <a:endPar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85738" indent="0" algn="just">
              <a:buNone/>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Algunos de los indicadores compuestos que se utilizan con más frecuencia actualmente son:</a:t>
            </a:r>
          </a:p>
          <a:p>
            <a:pPr marL="185738" indent="0" algn="just">
              <a:buNone/>
            </a:pPr>
            <a:endPar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q"/>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La </a:t>
            </a:r>
            <a:r>
              <a:rPr lang="es-ES"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huella ecológica: </a:t>
            </a: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indicador compuesto empleado mundialmente para medir la huella que la humanidad deja en la naturaleza con su modo de vida actual. Contabiliza la cantidad de área de tierra y agua que usa una población humana para abastecerse de todo lo que necesita y para absorber sus desechos. (demanda humana / oferta de la naturaleza).</a:t>
            </a: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0070C0"/>
                </a:solidFill>
                <a:effectLst>
                  <a:reflection blurRad="12700" stA="48000" endA="300" endPos="55000" dir="5400000" sy="-90000" algn="bl" rotWithShape="0"/>
                </a:effectLst>
                <a:latin typeface="Franklin Gothic Medium"/>
              </a:rPr>
              <a:t>INDICADORES DESARROLLO SUSTENTABLE</a:t>
            </a:r>
            <a:endParaRPr lang="es-ES" sz="3600" cap="all" dirty="0">
              <a:solidFill>
                <a:srgbClr val="0070C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3584586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8317" y="1700808"/>
            <a:ext cx="7560840" cy="3416320"/>
          </a:xfrm>
          <a:prstGeom prst="rect">
            <a:avLst/>
          </a:prstGeom>
        </p:spPr>
        <p:txBody>
          <a:bodyPr wrap="square">
            <a:spAutoFit/>
          </a:bodyPr>
          <a:lstStyle/>
          <a:p>
            <a:pPr marL="342900" lvl="0" indent="-342900" algn="just">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El </a:t>
            </a:r>
            <a:r>
              <a:rPr lang="es-ES" sz="2400" b="1" dirty="0">
                <a:latin typeface="Tahoma" panose="020B0604030504040204" pitchFamily="34" charset="0"/>
                <a:ea typeface="Tahoma" panose="020B0604030504040204" pitchFamily="34" charset="0"/>
                <a:cs typeface="Tahoma" panose="020B0604030504040204" pitchFamily="34" charset="0"/>
              </a:rPr>
              <a:t>análisis del flujo de materiales</a:t>
            </a:r>
            <a:r>
              <a:rPr lang="es-ES" sz="2400" dirty="0">
                <a:latin typeface="Tahoma" panose="020B0604030504040204" pitchFamily="34" charset="0"/>
                <a:ea typeface="Tahoma" panose="020B0604030504040204" pitchFamily="34" charset="0"/>
                <a:cs typeface="Tahoma" panose="020B0604030504040204" pitchFamily="34" charset="0"/>
              </a:rPr>
              <a:t> es un indicador que hace un inventario sistemático de la forma en que un producto transita a lo largo de su ciclo de vida natural o económico. Al analizar este ciclo de vida, se evalúan los efectos ecológicos, los consumos de materiales y energía, los impactos ambientales que se presentan durante el ciclo, así como los desechos que genera al final de su vida útil.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5" y="332656"/>
            <a:ext cx="90598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91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71546"/>
            <a:ext cx="9144000" cy="4929222"/>
          </a:xfrm>
        </p:spPr>
        <p:txBody>
          <a:bodyPr>
            <a:noAutofit/>
          </a:bodyPr>
          <a:lstStyle/>
          <a:p>
            <a:pPr>
              <a:buNone/>
            </a:pPr>
            <a:r>
              <a:rPr lang="es-E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LOS INDICADORES MÁS USADOS HOY</a:t>
            </a:r>
            <a:endPar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q"/>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El </a:t>
            </a:r>
            <a:r>
              <a:rPr lang="es-E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Indicador de Progreso Genuino </a:t>
            </a: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(IPG) es un sistema alternativo de medición, compuesto por 26 indicadores simples, que se diferencia del  Producto Interno Bruto (PIB), en que adjudica mayor pertinencia a valores subjetivos como el bienestar, que a valores objetivos como el consumo. </a:t>
            </a:r>
          </a:p>
          <a:p>
            <a:pPr marL="0" indent="0" algn="just">
              <a:buNone/>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Por ejemplo, la actividad económica pura derivada del crecimiento urbano               explosivo contribuye en gran medida al PIB. Sin embargo, simultáneamente, se producen desplazamientos de larga duración, aumento de la congestión del tráfico y accidentes vehiculares, y conversión excesiva del uso de la tierra rural o </a:t>
            </a:r>
            <a:r>
              <a:rPr lang="es-E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semirural</a:t>
            </a: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en urbana. </a:t>
            </a:r>
          </a:p>
          <a:p>
            <a:pPr marL="0" indent="0" algn="just">
              <a:buNone/>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En este caso, la mayor circulación de dinero dentro de una economía no significa necesariamente que ésta sea sustentable o próspera.  Esto puede resultar, en los casos más extremos, en un IPG inversamente proporcional al PIB.</a:t>
            </a: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DESARROLLO SUSTENTABLE</a:t>
            </a:r>
            <a:endParaRPr lang="es-ES" sz="3600" cap="all" dirty="0">
              <a:solidFill>
                <a:srgbClr val="4E3B3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616147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936" y="1484784"/>
            <a:ext cx="9144000" cy="4929222"/>
          </a:xfrm>
        </p:spPr>
        <p:txBody>
          <a:bodyPr>
            <a:normAutofit/>
          </a:bodyPr>
          <a:lstStyle/>
          <a:p>
            <a:pPr>
              <a:buNone/>
            </a:pPr>
            <a:r>
              <a:rPr lang="es-ES" b="1" dirty="0" smtClean="0">
                <a:solidFill>
                  <a:schemeClr val="tx1"/>
                </a:solidFill>
                <a:latin typeface="Tahoma" panose="020B0604030504040204" pitchFamily="34" charset="0"/>
                <a:ea typeface="Tahoma" panose="020B0604030504040204" pitchFamily="34" charset="0"/>
                <a:cs typeface="Tahoma" panose="020B0604030504040204" pitchFamily="34" charset="0"/>
              </a:rPr>
              <a:t>LOS INDICADORES MÁS USADOS HOY</a:t>
            </a:r>
            <a:endPar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q"/>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De este modo, vemos que el coste real de un bien incluye aquello a lo que se debe renunciar para conseguirlo. Es decir, si talamos un bosque para obtener madera y no invertimos en repoblarlo con las mismas características ambientales anteriores, ese gasto no incurrido que provoca una degradación ambiental, debe incluirse como una deuda no pagada o como una pérdida neta del IPG.</a:t>
            </a:r>
            <a:endParaRPr lang="es-E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0070C0"/>
                </a:solidFill>
                <a:effectLst>
                  <a:reflection blurRad="12700" stA="48000" endA="300" endPos="55000" dir="5400000" sy="-90000" algn="bl" rotWithShape="0"/>
                </a:effectLst>
                <a:latin typeface="Franklin Gothic Medium"/>
              </a:rPr>
              <a:t>INDICADORES DESARROLLO SUSTENTABLE</a:t>
            </a:r>
            <a:endParaRPr lang="es-ES" sz="3600" cap="all" dirty="0">
              <a:solidFill>
                <a:srgbClr val="0070C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3396021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23" y="2132856"/>
            <a:ext cx="8929718" cy="5643602"/>
          </a:xfrm>
        </p:spPr>
        <p:txBody>
          <a:bodyPr>
            <a:normAutofit/>
          </a:bodyPr>
          <a:lstStyle/>
          <a:p>
            <a:pPr>
              <a:buNone/>
            </a:pPr>
            <a:r>
              <a:rPr lang="es-ES"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INDICE DE DESARROLLO SOSTENIBLE</a:t>
            </a:r>
            <a:endPar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q"/>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Este nuevo indicador, presentado por la FEN y Acción RSE muestra el progreso desde una perspectiva que integra las dimensiones económica, social y medioambiental y tiene el objetivo de ser un aporte a la discusión de políticas públicas y privadas. (Presentado el lunes 28 de octubre de 2013 en la Facultad de Economía y Negocios de la Universidad de Chile).</a:t>
            </a:r>
          </a:p>
          <a:p>
            <a:pPr algn="just">
              <a:buFont typeface="Wingdings" pitchFamily="2" charset="2"/>
              <a:buChar char="q"/>
            </a:pPr>
            <a:endParaRPr lang="es-ES" sz="2400" dirty="0" smtClean="0"/>
          </a:p>
          <a:p>
            <a:pPr algn="just">
              <a:buFont typeface="Wingdings" pitchFamily="2" charset="2"/>
              <a:buChar char="q"/>
            </a:pPr>
            <a:endParaRPr lang="es-ES" sz="2400" dirty="0" smtClean="0"/>
          </a:p>
          <a:p>
            <a:pPr algn="just">
              <a:buFont typeface="Wingdings" pitchFamily="2" charset="2"/>
              <a:buChar char="q"/>
            </a:pPr>
            <a:endParaRPr lang="es-ES" sz="2400" dirty="0"/>
          </a:p>
        </p:txBody>
      </p:sp>
      <p:sp>
        <p:nvSpPr>
          <p:cNvPr id="7" name="1 Título"/>
          <p:cNvSpPr txBox="1">
            <a:spLocks/>
          </p:cNvSpPr>
          <p:nvPr/>
        </p:nvSpPr>
        <p:spPr>
          <a:xfrm>
            <a:off x="213910" y="633390"/>
            <a:ext cx="8686800" cy="838200"/>
          </a:xfrm>
          <a:prstGeom prst="rect">
            <a:avLst/>
          </a:prstGeom>
        </p:spPr>
        <p:txBody>
          <a:bodyPr vert="horz" anchor="ctr">
            <a:normAutofit/>
          </a:bodyPr>
          <a:lstStyle/>
          <a:p>
            <a:pPr>
              <a:spcBef>
                <a:spcPct val="0"/>
              </a:spcBef>
              <a:defRPr/>
            </a:pPr>
            <a:r>
              <a:rPr lang="es-ES" sz="3600" cap="all" dirty="0" smtClean="0">
                <a:solidFill>
                  <a:srgbClr val="0070C0"/>
                </a:solidFill>
                <a:effectLst>
                  <a:reflection blurRad="12700" stA="48000" endA="300" endPos="55000" dir="5400000" sy="-90000" algn="bl" rotWithShape="0"/>
                </a:effectLst>
                <a:latin typeface="Franklin Gothic Medium"/>
              </a:rPr>
              <a:t>INDICADORES DESARROLLO SUSTENTABLE</a:t>
            </a:r>
            <a:endParaRPr lang="es-ES" sz="3600" cap="all" dirty="0">
              <a:solidFill>
                <a:srgbClr val="0070C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3139245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916832"/>
            <a:ext cx="6768752" cy="3785652"/>
          </a:xfrm>
          <a:prstGeom prst="rect">
            <a:avLst/>
          </a:prstGeom>
        </p:spPr>
        <p:txBody>
          <a:bodyPr wrap="square">
            <a:spAutoFit/>
          </a:bodyPr>
          <a:lstStyle/>
          <a:p>
            <a:pPr marL="342900" lvl="0" indent="-342900" algn="just">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El IDS está construido sobre 30 indicadores específicos, diez por cada una de las tres dimensiones que componen la sostenibilidad (económica, social y medioambiental), todos validados a nivel internacional, y su objetivo es ser una herramienta de utilidad para variados públicos de interés, a los que este instrumento les servirá en la toma de decisiones de los ámbitos de sus respectivas competencias.</a:t>
            </a:r>
          </a:p>
        </p:txBody>
      </p:sp>
      <p:sp>
        <p:nvSpPr>
          <p:cNvPr id="3" name="2 Rectángulo"/>
          <p:cNvSpPr/>
          <p:nvPr/>
        </p:nvSpPr>
        <p:spPr>
          <a:xfrm>
            <a:off x="179512" y="136243"/>
            <a:ext cx="9073008" cy="646331"/>
          </a:xfrm>
          <a:prstGeom prst="rect">
            <a:avLst/>
          </a:prstGeom>
        </p:spPr>
        <p:txBody>
          <a:bodyPr wrap="square">
            <a:spAutoFit/>
          </a:bodyPr>
          <a:lstStyle/>
          <a:p>
            <a:pPr lvl="0">
              <a:spcBef>
                <a:spcPct val="0"/>
              </a:spcBef>
              <a:defRPr/>
            </a:pPr>
            <a:r>
              <a:rPr lang="es-ES" sz="3600" cap="all" dirty="0">
                <a:solidFill>
                  <a:srgbClr val="0070C0"/>
                </a:solidFill>
                <a:effectLst>
                  <a:reflection blurRad="12700" stA="48000" endA="300" endPos="55000" dir="5400000" sy="-90000" algn="bl" rotWithShape="0"/>
                </a:effectLst>
                <a:latin typeface="Franklin Gothic Medium"/>
              </a:rPr>
              <a:t>INDICADORES DESARROLLO SUSTENTABLE</a:t>
            </a:r>
          </a:p>
        </p:txBody>
      </p:sp>
      <p:sp>
        <p:nvSpPr>
          <p:cNvPr id="4" name="3 Rectángulo"/>
          <p:cNvSpPr/>
          <p:nvPr/>
        </p:nvSpPr>
        <p:spPr>
          <a:xfrm>
            <a:off x="179512" y="1316667"/>
            <a:ext cx="6984776" cy="461665"/>
          </a:xfrm>
          <a:prstGeom prst="rect">
            <a:avLst/>
          </a:prstGeom>
        </p:spPr>
        <p:txBody>
          <a:bodyPr wrap="square">
            <a:spAutoFit/>
          </a:bodyPr>
          <a:lstStyle/>
          <a:p>
            <a:pPr marL="342900" lvl="0" indent="-342900">
              <a:spcBef>
                <a:spcPct val="20000"/>
              </a:spcBef>
            </a:pPr>
            <a:r>
              <a:rPr lang="es-ES" sz="2400" b="1" dirty="0">
                <a:solidFill>
                  <a:prstClr val="black"/>
                </a:solidFill>
                <a:latin typeface="Tahoma" panose="020B0604030504040204" pitchFamily="34" charset="0"/>
                <a:ea typeface="Tahoma" panose="020B0604030504040204" pitchFamily="34" charset="0"/>
                <a:cs typeface="Tahoma" panose="020B0604030504040204" pitchFamily="34" charset="0"/>
              </a:rPr>
              <a:t>INDICE DE DESARROLLO SOSTENIBLE</a:t>
            </a:r>
            <a:endParaRPr lang="es-E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5425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DESARROLLO SUSTENTABLE</a:t>
            </a:r>
            <a:endParaRPr lang="es-ES" sz="3600" cap="all" dirty="0">
              <a:solidFill>
                <a:srgbClr val="4E3B30"/>
              </a:solidFill>
              <a:effectLst>
                <a:reflection blurRad="12700" stA="48000" endA="300" endPos="55000" dir="5400000" sy="-90000" algn="bl" rotWithShape="0"/>
              </a:effectLst>
              <a:latin typeface="Franklin Gothic Medium"/>
            </a:endParaRPr>
          </a:p>
        </p:txBody>
      </p:sp>
      <p:sp>
        <p:nvSpPr>
          <p:cNvPr id="8" name="1 CuadroTexto"/>
          <p:cNvSpPr txBox="1">
            <a:spLocks noChangeArrowheads="1"/>
          </p:cNvSpPr>
          <p:nvPr/>
        </p:nvSpPr>
        <p:spPr bwMode="auto">
          <a:xfrm>
            <a:off x="1466525" y="1714524"/>
            <a:ext cx="237615" cy="369887"/>
          </a:xfrm>
          <a:prstGeom prst="rect">
            <a:avLst/>
          </a:prstGeom>
          <a:noFill/>
          <a:ln w="9525">
            <a:noFill/>
            <a:miter lim="800000"/>
            <a:headEnd/>
            <a:tailEnd/>
          </a:ln>
        </p:spPr>
        <p:txBody>
          <a:bodyPr wrap="square">
            <a:spAutoFit/>
          </a:bodyPr>
          <a:lstStyle/>
          <a:p>
            <a:endParaRPr lang="es-MX" altLang="es-MX">
              <a:solidFill>
                <a:prstClr val="black"/>
              </a:solidFill>
            </a:endParaRPr>
          </a:p>
        </p:txBody>
      </p:sp>
      <p:pic>
        <p:nvPicPr>
          <p:cNvPr id="1026" name="Picture 2"/>
          <p:cNvPicPr>
            <a:picLocks noChangeAspect="1" noChangeArrowheads="1"/>
          </p:cNvPicPr>
          <p:nvPr/>
        </p:nvPicPr>
        <p:blipFill>
          <a:blip r:embed="rId2"/>
          <a:srcRect/>
          <a:stretch>
            <a:fillRect/>
          </a:stretch>
        </p:blipFill>
        <p:spPr bwMode="auto">
          <a:xfrm>
            <a:off x="261938" y="404664"/>
            <a:ext cx="8620125" cy="5857875"/>
          </a:xfrm>
          <a:prstGeom prst="rect">
            <a:avLst/>
          </a:prstGeom>
          <a:noFill/>
          <a:ln w="9525">
            <a:noFill/>
            <a:miter lim="800000"/>
            <a:headEnd/>
            <a:tailEnd/>
          </a:ln>
          <a:effectLst/>
        </p:spPr>
      </p:pic>
    </p:spTree>
    <p:extLst>
      <p:ext uri="{BB962C8B-B14F-4D97-AF65-F5344CB8AC3E}">
        <p14:creationId xmlns:p14="http://schemas.microsoft.com/office/powerpoint/2010/main" val="2900699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762" y="-531440"/>
            <a:ext cx="8229600" cy="1600200"/>
          </a:xfrm>
        </p:spPr>
        <p:txBody>
          <a:bodyPr>
            <a:normAutofit/>
          </a:bodyPr>
          <a:lstStyle/>
          <a:p>
            <a:r>
              <a:rPr lang="es-ES" sz="4000" dirty="0" smtClean="0">
                <a:latin typeface="Tahoma" panose="020B0604030504040204" pitchFamily="34" charset="0"/>
                <a:ea typeface="Tahoma" panose="020B0604030504040204" pitchFamily="34" charset="0"/>
                <a:cs typeface="Tahoma" panose="020B0604030504040204" pitchFamily="34" charset="0"/>
              </a:rPr>
              <a:t>DESARROLLO SUSTENTABLE</a:t>
            </a:r>
            <a:endParaRPr lang="es-E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a:p>
        </p:txBody>
      </p:sp>
      <p:sp>
        <p:nvSpPr>
          <p:cNvPr id="6" name="5 Rectángulo"/>
          <p:cNvSpPr/>
          <p:nvPr/>
        </p:nvSpPr>
        <p:spPr>
          <a:xfrm>
            <a:off x="428596" y="1357298"/>
            <a:ext cx="8143932" cy="4893647"/>
          </a:xfrm>
          <a:prstGeom prst="rect">
            <a:avLst/>
          </a:prstGeom>
        </p:spPr>
        <p:txBody>
          <a:bodyPr wrap="square">
            <a:spAutoFit/>
          </a:bodyPr>
          <a:lstStyle/>
          <a:p>
            <a:pPr indent="-342900" algn="just">
              <a:spcBef>
                <a:spcPct val="0"/>
              </a:spcBef>
              <a:buClr>
                <a:srgbClr val="F0A22E"/>
              </a:buClr>
              <a:buSzPct val="70000"/>
              <a:defRPr/>
            </a:pPr>
            <a:r>
              <a:rPr lang="es-ES" sz="24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Proactiva</a:t>
            </a:r>
          </a:p>
          <a:p>
            <a:pPr indent="-342900" algn="just">
              <a:spcBef>
                <a:spcPct val="0"/>
              </a:spcBef>
              <a:buClr>
                <a:srgbClr val="F0A22E"/>
              </a:buClr>
              <a:buSzPct val="70000"/>
              <a:defRPr/>
            </a:pPr>
            <a:endParaRPr lang="es-ES" altLang="es-MX" sz="2400" i="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indent="-342900" algn="just">
              <a:spcBef>
                <a:spcPct val="0"/>
              </a:spcBef>
              <a:buClr>
                <a:srgbClr val="F0A22E"/>
              </a:buClr>
              <a:buSzPct val="70000"/>
              <a:defRPr/>
            </a:pP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es-ES" sz="24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proactividad</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es una actitud en la que el sujeto u organización asume el pleno control de su conducta de modo activo, lo que implica la toma de iniciativa en el desarrollo de acciones creativas y audaces para generar mejoras, haciendo prevalecer la libertad de elección sobre las circunstancias del contexto.</a:t>
            </a:r>
          </a:p>
          <a:p>
            <a:pPr indent="-342900" algn="just">
              <a:spcBef>
                <a:spcPct val="0"/>
              </a:spcBef>
              <a:buClr>
                <a:srgbClr val="F0A22E"/>
              </a:buClr>
              <a:buSzPct val="70000"/>
              <a:defRPr/>
            </a:pPr>
            <a:endPar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indent="-342900" algn="just">
              <a:spcBef>
                <a:spcPct val="0"/>
              </a:spcBef>
              <a:buClr>
                <a:srgbClr val="F0A22E"/>
              </a:buClr>
              <a:buSzPct val="70000"/>
              <a:defRPr/>
            </a:pP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es-ES" sz="24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proactividad</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no significa sólo tomar la iniciativa, sino asumir la responsabilidad de hacer que las cosas sucedan; decidir en cada momento lo que queremos hacer y cómo lo vamos a hacer.</a:t>
            </a:r>
            <a:endParaRPr lang="es-MX" altLang="es-MX" sz="24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5327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03448"/>
            <a:ext cx="8229600" cy="1600200"/>
          </a:xfrm>
        </p:spPr>
        <p:txBody>
          <a:bodyPr>
            <a:normAutofit/>
          </a:bodyPr>
          <a:lstStyle/>
          <a:p>
            <a:r>
              <a:rPr lang="es-ES" sz="4000" dirty="0" smtClean="0">
                <a:latin typeface="Tahoma" panose="020B0604030504040204" pitchFamily="34" charset="0"/>
                <a:ea typeface="Tahoma" panose="020B0604030504040204" pitchFamily="34" charset="0"/>
                <a:cs typeface="Tahoma" panose="020B0604030504040204" pitchFamily="34" charset="0"/>
              </a:rPr>
              <a:t>DESARROLLO SUSTENTABLE</a:t>
            </a:r>
            <a:endParaRPr lang="es-E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285720" y="1214422"/>
            <a:ext cx="8686800" cy="4525963"/>
          </a:xfrm>
        </p:spPr>
        <p:txBody>
          <a:bodyPr>
            <a:normAutofit/>
          </a:bodyPr>
          <a:lstStyle/>
          <a:p>
            <a:pPr algn="ctr">
              <a:buNone/>
            </a:pPr>
            <a:endParaRPr lang="es-MX" altLang="es-MX" dirty="0" smtClean="0"/>
          </a:p>
          <a:p>
            <a:pPr algn="ctr">
              <a:buNone/>
            </a:pPr>
            <a:endParaRPr lang="es-MX" altLang="es-MX" dirty="0" smtClean="0"/>
          </a:p>
          <a:p>
            <a:pPr algn="ctr">
              <a:buNone/>
            </a:pPr>
            <a:endParaRPr lang="es-ES" dirty="0"/>
          </a:p>
        </p:txBody>
      </p:sp>
      <p:sp>
        <p:nvSpPr>
          <p:cNvPr id="6" name="5 Rectángulo"/>
          <p:cNvSpPr/>
          <p:nvPr/>
        </p:nvSpPr>
        <p:spPr>
          <a:xfrm>
            <a:off x="428596" y="1357298"/>
            <a:ext cx="8143932" cy="5262979"/>
          </a:xfrm>
          <a:prstGeom prst="rect">
            <a:avLst/>
          </a:prstGeom>
        </p:spPr>
        <p:txBody>
          <a:bodyPr wrap="square">
            <a:spAutoFit/>
          </a:bodyPr>
          <a:lstStyle/>
          <a:p>
            <a:pPr indent="-342900" algn="just">
              <a:spcBef>
                <a:spcPct val="0"/>
              </a:spcBef>
              <a:buClr>
                <a:srgbClr val="F0A22E"/>
              </a:buClr>
              <a:buSzPct val="70000"/>
              <a:defRPr/>
            </a:pPr>
            <a:r>
              <a:rPr lang="es-ES" sz="24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Cadena de Valor</a:t>
            </a:r>
          </a:p>
          <a:p>
            <a:pPr indent="-342900" algn="just">
              <a:spcBef>
                <a:spcPct val="0"/>
              </a:spcBef>
              <a:buClr>
                <a:srgbClr val="F0A22E"/>
              </a:buClr>
              <a:buSzPct val="70000"/>
              <a:defRPr/>
            </a:pPr>
            <a:endParaRPr lang="es-ES" altLang="es-MX" sz="2400" i="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indent="-342900" algn="just">
              <a:spcBef>
                <a:spcPct val="0"/>
              </a:spcBef>
              <a:buClr>
                <a:srgbClr val="F0A22E"/>
              </a:buClr>
              <a:buSzPct val="70000"/>
              <a:defRPr/>
            </a:pP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Se conoce como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cadena de valor</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 un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concepto teórico</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que describe el modo en que se desarrollan las acciones y actividades de una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2"/>
              </a:rPr>
              <a:t>empresa</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Asociada a la definición de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3"/>
              </a:rPr>
              <a:t>cadena</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es posible hallar en esta los diferentes eslabones que intervienen en un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proceso económico</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se inicia con la materia prima y llega hasta la distribución del producto terminado. </a:t>
            </a:r>
          </a:p>
          <a:p>
            <a:pPr indent="-342900" algn="just">
              <a:spcBef>
                <a:spcPct val="0"/>
              </a:spcBef>
              <a:buClr>
                <a:srgbClr val="F0A22E"/>
              </a:buClr>
              <a:buSzPct val="70000"/>
              <a:defRPr/>
            </a:pP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En cada eslabón, se añade </a:t>
            </a:r>
            <a:r>
              <a:rPr lang="es-E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valor</a:t>
            </a:r>
            <a:r>
              <a:rPr lang="es-E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que, en términos competitivos, está entendido como la cantidad que los consumidores están dispuestos a abonar por un determinado producto o servicio.</a:t>
            </a:r>
          </a:p>
          <a:p>
            <a:pPr indent="-342900" algn="just">
              <a:spcBef>
                <a:spcPct val="0"/>
              </a:spcBef>
              <a:buClr>
                <a:srgbClr val="F0A22E"/>
              </a:buClr>
              <a:buSzPct val="70000"/>
              <a:defRPr/>
            </a:pPr>
            <a:endParaRPr lang="es-MX" altLang="es-MX" sz="2400" i="1" dirty="0">
              <a:solidFill>
                <a:prstClr val="black"/>
              </a:solidFill>
            </a:endParaRPr>
          </a:p>
        </p:txBody>
      </p:sp>
    </p:spTree>
    <p:extLst>
      <p:ext uri="{BB962C8B-B14F-4D97-AF65-F5344CB8AC3E}">
        <p14:creationId xmlns:p14="http://schemas.microsoft.com/office/powerpoint/2010/main" val="1914597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8" y="1071546"/>
            <a:ext cx="8929718" cy="5643602"/>
          </a:xfrm>
        </p:spPr>
        <p:txBody>
          <a:bodyPr>
            <a:normAutofit/>
          </a:bodyPr>
          <a:lstStyle/>
          <a:p>
            <a:pPr>
              <a:buNone/>
            </a:pPr>
            <a:r>
              <a:rPr lang="es-ES" sz="2400" b="1" dirty="0" smtClean="0"/>
              <a:t>INDICE DE DESARROLLO SOSTENIBLE</a:t>
            </a:r>
            <a:endParaRPr lang="es-ES" sz="2400" dirty="0" smtClean="0"/>
          </a:p>
          <a:p>
            <a:pPr algn="just">
              <a:buNone/>
            </a:pPr>
            <a:endParaRPr lang="es-ES" sz="2400" dirty="0" smtClean="0"/>
          </a:p>
          <a:p>
            <a:pPr algn="just">
              <a:buNone/>
            </a:pPr>
            <a:r>
              <a:rPr lang="es-ES" sz="2400" u="sng" dirty="0" smtClean="0">
                <a:solidFill>
                  <a:schemeClr val="tx1"/>
                </a:solidFill>
                <a:hlinkClick r:id="rId2"/>
              </a:rPr>
              <a:t>https://www.youtube.com/watch?v=NjrFt8Kpqsg&amp;list=PLV9DnN7Gov0NbVRor8fXX4f04QaMhX-Z-</a:t>
            </a:r>
            <a:endParaRPr lang="es-ES" sz="2400" dirty="0" smtClean="0">
              <a:solidFill>
                <a:schemeClr val="tx1"/>
              </a:solidFill>
            </a:endParaRPr>
          </a:p>
          <a:p>
            <a:pPr algn="just">
              <a:buFont typeface="Wingdings" pitchFamily="2" charset="2"/>
              <a:buChar char="q"/>
            </a:pPr>
            <a:endParaRPr lang="es-ES" sz="2400" dirty="0" smtClean="0"/>
          </a:p>
          <a:p>
            <a:pPr algn="just">
              <a:buFont typeface="Wingdings" pitchFamily="2" charset="2"/>
              <a:buChar char="q"/>
            </a:pPr>
            <a:endParaRPr lang="es-ES" sz="2400" dirty="0"/>
          </a:p>
        </p:txBody>
      </p:sp>
      <p:sp>
        <p:nvSpPr>
          <p:cNvPr id="7" name="1 Título"/>
          <p:cNvSpPr txBox="1">
            <a:spLocks/>
          </p:cNvSpPr>
          <p:nvPr/>
        </p:nvSpPr>
        <p:spPr>
          <a:xfrm>
            <a:off x="214282" y="214290"/>
            <a:ext cx="8686800" cy="838200"/>
          </a:xfrm>
          <a:prstGeom prst="rect">
            <a:avLst/>
          </a:prstGeom>
        </p:spPr>
        <p:txBody>
          <a:bodyPr vert="horz" anchor="ctr">
            <a:normAutofit/>
          </a:bodyPr>
          <a:lstStyle/>
          <a:p>
            <a:pPr>
              <a:spcBef>
                <a:spcPct val="0"/>
              </a:spcBef>
              <a:defRPr/>
            </a:pPr>
            <a:r>
              <a:rPr lang="es-ES" sz="3600" cap="all" dirty="0" smtClean="0">
                <a:solidFill>
                  <a:srgbClr val="4E3B30"/>
                </a:solidFill>
                <a:effectLst>
                  <a:reflection blurRad="12700" stA="48000" endA="300" endPos="55000" dir="5400000" sy="-90000" algn="bl" rotWithShape="0"/>
                </a:effectLst>
                <a:latin typeface="Franklin Gothic Medium"/>
              </a:rPr>
              <a:t>INDICADORES DESARROLLO SUSTENTABLE</a:t>
            </a:r>
            <a:endParaRPr lang="es-ES" sz="3600" cap="all" dirty="0">
              <a:solidFill>
                <a:srgbClr val="4E3B3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45801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texto"/>
          <p:cNvSpPr>
            <a:spLocks noGrp="1"/>
          </p:cNvSpPr>
          <p:nvPr>
            <p:ph type="body" sz="half" idx="2"/>
          </p:nvPr>
        </p:nvSpPr>
        <p:spPr>
          <a:xfrm>
            <a:off x="285720" y="214290"/>
            <a:ext cx="8643998" cy="5643602"/>
          </a:xfrm>
        </p:spPr>
        <p:txBody>
          <a:bodyPr>
            <a:noAutofit/>
          </a:bodyPr>
          <a:lstStyle/>
          <a:p>
            <a:r>
              <a:rPr lang="es-ES" sz="3200" b="1" dirty="0" smtClean="0">
                <a:solidFill>
                  <a:srgbClr val="0070C0"/>
                </a:solidFill>
              </a:rPr>
              <a:t>Sustentabilidad Social</a:t>
            </a:r>
          </a:p>
          <a:p>
            <a:endParaRPr lang="es-ES" sz="3200" dirty="0" smtClean="0">
              <a:solidFill>
                <a:srgbClr val="0070C0"/>
              </a:solidFill>
            </a:endParaRPr>
          </a:p>
          <a:p>
            <a:pPr algn="just"/>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Sustentabilidad Social ocurre cuando los procesos, sistemas, estructuras y relaciones, tanto formales como informales, aportan activamente a las personas, creando comunidades saludables y sanas. Las comunidades socialmente sustentables son equitativas, diversas, conectadas, democráticas y proveen una buena calidad de vida.</a:t>
            </a:r>
          </a:p>
          <a:p>
            <a:pPr algn="just"/>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Dentro de la dimensión social, la sustentabilidad no es muy </a:t>
            </a: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ction="ppaction://hlinksldjump"/>
              </a:rPr>
              <a:t>proactiva</a:t>
            </a: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está principalmente relacionada con el cumplimiento de los requisitos mínimos de las normativas legales y con acciones caritativas y bondadosas. Este desequilibrio se debe al origen del concepto sustentabilidad, que viene de los movimientos ambientales.</a:t>
            </a:r>
          </a:p>
        </p:txBody>
      </p:sp>
      <p:sp>
        <p:nvSpPr>
          <p:cNvPr id="2" name="1 Título"/>
          <p:cNvSpPr>
            <a:spLocks noGrp="1"/>
          </p:cNvSpPr>
          <p:nvPr>
            <p:ph type="title"/>
          </p:nvPr>
        </p:nvSpPr>
        <p:spPr>
          <a:xfrm>
            <a:off x="428596" y="1000108"/>
            <a:ext cx="3008313" cy="1162050"/>
          </a:xfrm>
        </p:spPr>
        <p:txBody>
          <a:bodyPr/>
          <a:lstStyle/>
          <a:p>
            <a:pPr eaLnBrk="1" fontAlgn="auto" hangingPunct="1">
              <a:spcAft>
                <a:spcPts val="0"/>
              </a:spcAft>
              <a:defRPr/>
            </a:pPr>
            <a:r>
              <a:rPr lang="es-MX" i="1" dirty="0" smtClean="0"/>
              <a:t/>
            </a:r>
            <a:br>
              <a:rPr lang="es-MX" i="1" dirty="0" smtClean="0"/>
            </a:br>
            <a:endParaRPr lang="es-MX" dirty="0"/>
          </a:p>
        </p:txBody>
      </p:sp>
      <p:sp>
        <p:nvSpPr>
          <p:cNvPr id="5" name="4 Rectángulo"/>
          <p:cNvSpPr/>
          <p:nvPr/>
        </p:nvSpPr>
        <p:spPr>
          <a:xfrm>
            <a:off x="3203848" y="5703349"/>
            <a:ext cx="5208285" cy="584775"/>
          </a:xfrm>
          <a:prstGeom prst="rect">
            <a:avLst/>
          </a:prstGeom>
        </p:spPr>
        <p:txBody>
          <a:bodyPr wrap="none">
            <a:spAutoFit/>
          </a:bodyPr>
          <a:lstStyle/>
          <a:p>
            <a:pPr>
              <a:spcBef>
                <a:spcPct val="0"/>
              </a:spcBef>
            </a:pPr>
            <a:r>
              <a:rPr lang="es-MX" altLang="es-MX" sz="3200" cap="all" dirty="0">
                <a:solidFill>
                  <a:srgbClr val="4E3B30"/>
                </a:solidFill>
                <a:effectLst>
                  <a:reflection blurRad="12700" stA="48000" endA="300" endPos="55000" dir="5400000" sy="-90000" algn="bl" rotWithShape="0"/>
                </a:effectLst>
                <a:latin typeface="Franklin Gothic Medium"/>
              </a:rPr>
              <a:t>DESARROLLO SUSTENTABLE</a:t>
            </a:r>
          </a:p>
        </p:txBody>
      </p:sp>
    </p:spTree>
    <p:extLst>
      <p:ext uri="{BB962C8B-B14F-4D97-AF65-F5344CB8AC3E}">
        <p14:creationId xmlns:p14="http://schemas.microsoft.com/office/powerpoint/2010/main" val="36101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ox(in)">
                                      <p:cBhvr>
                                        <p:cTn id="10" dur="500"/>
                                        <p:tgtEl>
                                          <p:spTgt spid="1126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box(in)">
                                      <p:cBhvr>
                                        <p:cTn id="15"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548680"/>
            <a:ext cx="233910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4000" b="0" i="0" u="none" strike="noStrike" kern="0" cap="none" spc="-100" normalizeH="0" baseline="0" noProof="0" dirty="0" smtClean="0">
                <a:ln>
                  <a:noFill/>
                </a:ln>
                <a:solidFill>
                  <a:schemeClr val="accent6">
                    <a:lumMod val="75000"/>
                  </a:schemeClr>
                </a:solidFill>
                <a:effectLst/>
                <a:uLnTx/>
                <a:uFillTx/>
                <a:latin typeface="Consolas"/>
                <a:ea typeface="+mj-ea"/>
                <a:cs typeface="+mj-cs"/>
              </a:rPr>
              <a:t>ECOLOGIA</a:t>
            </a:r>
            <a:endParaRPr kumimoji="0" lang="es-MX" sz="1800" b="0" i="0" u="none" strike="noStrike" kern="0" cap="none" spc="0" normalizeH="0" baseline="0" noProof="0" dirty="0" smtClean="0">
              <a:ln>
                <a:noFill/>
              </a:ln>
              <a:solidFill>
                <a:schemeClr val="accent6">
                  <a:lumMod val="75000"/>
                </a:schemeClr>
              </a:solidFill>
              <a:effectLst/>
              <a:uLnTx/>
              <a:uFillTx/>
            </a:endParaRPr>
          </a:p>
        </p:txBody>
      </p:sp>
      <p:sp>
        <p:nvSpPr>
          <p:cNvPr id="3" name="2 Rectángulo"/>
          <p:cNvSpPr/>
          <p:nvPr/>
        </p:nvSpPr>
        <p:spPr>
          <a:xfrm>
            <a:off x="1331640" y="1276311"/>
            <a:ext cx="7200800" cy="5262979"/>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La ecología (del griego «</a:t>
            </a:r>
            <a:r>
              <a:rPr lang="es-MX" sz="2400" dirty="0" err="1" smtClean="0">
                <a:latin typeface="Verdana" pitchFamily="34" charset="0"/>
                <a:ea typeface="Verdana" pitchFamily="34" charset="0"/>
                <a:cs typeface="Verdana" pitchFamily="34" charset="0"/>
              </a:rPr>
              <a:t>οίκος</a:t>
            </a:r>
            <a:r>
              <a:rPr lang="es-MX" sz="2400" dirty="0" smtClean="0">
                <a:latin typeface="Verdana" pitchFamily="34" charset="0"/>
                <a:ea typeface="Verdana" pitchFamily="34" charset="0"/>
                <a:cs typeface="Verdana" pitchFamily="34" charset="0"/>
              </a:rPr>
              <a:t>» </a:t>
            </a:r>
            <a:r>
              <a:rPr lang="es-MX" sz="2400" dirty="0" err="1" smtClean="0">
                <a:latin typeface="Verdana" pitchFamily="34" charset="0"/>
                <a:ea typeface="Verdana" pitchFamily="34" charset="0"/>
                <a:cs typeface="Verdana" pitchFamily="34" charset="0"/>
              </a:rPr>
              <a:t>oikos</a:t>
            </a:r>
            <a:r>
              <a:rPr lang="es-MX" sz="2400" dirty="0" smtClean="0">
                <a:latin typeface="Verdana" pitchFamily="34" charset="0"/>
                <a:ea typeface="Verdana" pitchFamily="34" charset="0"/>
                <a:cs typeface="Verdana" pitchFamily="34" charset="0"/>
              </a:rPr>
              <a:t>="casa", y «</a:t>
            </a:r>
            <a:r>
              <a:rPr lang="es-MX" sz="2400" dirty="0" err="1" smtClean="0">
                <a:latin typeface="Verdana" pitchFamily="34" charset="0"/>
                <a:ea typeface="Verdana" pitchFamily="34" charset="0"/>
                <a:cs typeface="Verdana" pitchFamily="34" charset="0"/>
              </a:rPr>
              <a:t>λóγος</a:t>
            </a:r>
            <a:r>
              <a:rPr lang="es-MX" sz="2400" dirty="0" smtClean="0">
                <a:latin typeface="Verdana" pitchFamily="34" charset="0"/>
                <a:ea typeface="Verdana" pitchFamily="34" charset="0"/>
                <a:cs typeface="Verdana" pitchFamily="34" charset="0"/>
              </a:rPr>
              <a:t>» logos=" conocimiento") es la biología de los ecosistemas (</a:t>
            </a:r>
            <a:r>
              <a:rPr lang="es-MX" sz="2400" dirty="0" err="1" smtClean="0">
                <a:latin typeface="Verdana" pitchFamily="34" charset="0"/>
                <a:ea typeface="Verdana" pitchFamily="34" charset="0"/>
                <a:cs typeface="Verdana" pitchFamily="34" charset="0"/>
              </a:rPr>
              <a:t>Margalef</a:t>
            </a:r>
            <a:r>
              <a:rPr lang="es-MX" sz="2400" dirty="0" smtClean="0">
                <a:latin typeface="Verdana" pitchFamily="34" charset="0"/>
                <a:ea typeface="Verdana" pitchFamily="34" charset="0"/>
                <a:cs typeface="Verdana" pitchFamily="34" charset="0"/>
              </a:rPr>
              <a:t>, 1998) Estudia los seres vivos, su ambiente, la distribución y abundancia, cómo esas propiedades son afectadas por la interacción entre los organismos y su ambiente.</a:t>
            </a:r>
          </a:p>
          <a:p>
            <a:endParaRPr lang="es-MX" sz="2400" dirty="0" smtClean="0">
              <a:latin typeface="Franklin Gothic Book" pitchFamily="34" charset="0"/>
            </a:endParaRPr>
          </a:p>
          <a:p>
            <a:endParaRPr lang="es-MX" sz="2400" dirty="0" smtClean="0">
              <a:latin typeface="Franklin Gothic Book" pitchFamily="34" charset="0"/>
            </a:endParaRPr>
          </a:p>
          <a:p>
            <a:r>
              <a:rPr lang="es-MX" sz="2400" dirty="0" smtClean="0">
                <a:latin typeface="Verdana" pitchFamily="34" charset="0"/>
                <a:ea typeface="Verdana" pitchFamily="34" charset="0"/>
                <a:cs typeface="Verdana" pitchFamily="34" charset="0"/>
              </a:rPr>
              <a:t> El ambiente incluye las propiedades físicas que pueden ser descritas como la suma de factores abióticos locales, como el clima y la geología, y los demás organismos que comparten ese hábitat (factores bióticos).</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62349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75656" y="1772816"/>
            <a:ext cx="6336704" cy="3046988"/>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La visión integradora de la ecología plantea que es el estudio científico de los procesos que influencian la distribución y abundancia de los organismos, las interacciones entre estos, así como sus interacciones y la transformación de los flujos de energía y materia.</a:t>
            </a:r>
            <a:endParaRPr lang="es-MX" sz="2400" dirty="0">
              <a:latin typeface="Verdana" pitchFamily="34" charset="0"/>
              <a:ea typeface="Verdana" pitchFamily="34" charset="0"/>
              <a:cs typeface="Verdana" pitchFamily="34" charset="0"/>
            </a:endParaRPr>
          </a:p>
        </p:txBody>
      </p:sp>
      <p:sp>
        <p:nvSpPr>
          <p:cNvPr id="4" name="3 Rectángulo"/>
          <p:cNvSpPr/>
          <p:nvPr/>
        </p:nvSpPr>
        <p:spPr>
          <a:xfrm>
            <a:off x="1499175" y="692696"/>
            <a:ext cx="2821606" cy="707886"/>
          </a:xfrm>
          <a:prstGeom prst="rect">
            <a:avLst/>
          </a:prstGeom>
        </p:spPr>
        <p:txBody>
          <a:bodyPr wrap="none">
            <a:spAutoFit/>
          </a:bodyPr>
          <a:lstStyle/>
          <a:p>
            <a:pPr lvl="0">
              <a:defRPr/>
            </a:pPr>
            <a:r>
              <a:rPr lang="es-MX" sz="4000" kern="0" spc="-100" dirty="0">
                <a:solidFill>
                  <a:srgbClr val="F79646">
                    <a:lumMod val="75000"/>
                  </a:srgbClr>
                </a:solidFill>
                <a:latin typeface="Verdana" pitchFamily="34" charset="0"/>
                <a:ea typeface="Verdana" pitchFamily="34" charset="0"/>
                <a:cs typeface="Verdana" pitchFamily="34" charset="0"/>
              </a:rPr>
              <a:t>ECOLOGIA</a:t>
            </a:r>
            <a:endParaRPr lang="es-MX" kern="0" dirty="0">
              <a:solidFill>
                <a:srgbClr val="F79646">
                  <a:lumMod val="75000"/>
                </a:srgb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73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47664" y="908720"/>
            <a:ext cx="7128792" cy="4924425"/>
          </a:xfrm>
          <a:prstGeom prst="rect">
            <a:avLst/>
          </a:prstGeom>
        </p:spPr>
        <p:txBody>
          <a:bodyPr wrap="square">
            <a:spAutoFit/>
          </a:bodyPr>
          <a:lstStyle/>
          <a:p>
            <a:r>
              <a:rPr lang="es-MX" sz="3200" dirty="0" smtClean="0">
                <a:solidFill>
                  <a:schemeClr val="accent6">
                    <a:lumMod val="75000"/>
                  </a:schemeClr>
                </a:solidFill>
                <a:latin typeface="Verdana" pitchFamily="34" charset="0"/>
                <a:ea typeface="Verdana" pitchFamily="34" charset="0"/>
                <a:cs typeface="Verdana" pitchFamily="34" charset="0"/>
              </a:rPr>
              <a:t>CONCEPTO DE SISTEMAS</a:t>
            </a:r>
          </a:p>
          <a:p>
            <a:endParaRPr lang="es-MX" dirty="0" smtClean="0"/>
          </a:p>
          <a:p>
            <a:r>
              <a:rPr lang="es-MX" dirty="0" smtClean="0"/>
              <a:t> </a:t>
            </a:r>
            <a:r>
              <a:rPr lang="es-MX" sz="2400" dirty="0" smtClean="0">
                <a:latin typeface="Verdana" pitchFamily="34" charset="0"/>
                <a:ea typeface="Verdana" pitchFamily="34" charset="0"/>
                <a:cs typeface="Verdana" pitchFamily="34" charset="0"/>
              </a:rPr>
              <a:t>Un conjunto de elementos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Dinámicamente relacionados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Formando una actividad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Para alcanzar un objetivo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Operando sobre energía/materia /datos/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Para proveer /energía/materia /información</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7823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196752"/>
            <a:ext cx="6480720" cy="4924425"/>
          </a:xfrm>
          <a:prstGeom prst="rect">
            <a:avLst/>
          </a:prstGeom>
        </p:spPr>
        <p:txBody>
          <a:bodyPr wrap="square">
            <a:spAutoFit/>
          </a:bodyPr>
          <a:lstStyle/>
          <a:p>
            <a:r>
              <a:rPr lang="es-MX" sz="3200" dirty="0" smtClean="0">
                <a:solidFill>
                  <a:schemeClr val="accent6">
                    <a:lumMod val="75000"/>
                  </a:schemeClr>
                </a:solidFill>
                <a:latin typeface="Verdana" pitchFamily="34" charset="0"/>
                <a:ea typeface="Verdana" pitchFamily="34" charset="0"/>
                <a:cs typeface="Verdana" pitchFamily="34" charset="0"/>
              </a:rPr>
              <a:t>Características de los sistemas</a:t>
            </a:r>
          </a:p>
          <a:p>
            <a:endParaRPr lang="es-MX" dirty="0" smtClean="0">
              <a:solidFill>
                <a:schemeClr val="accent6">
                  <a:lumMod val="75000"/>
                </a:schemeClr>
              </a:solidFill>
            </a:endParaRPr>
          </a:p>
          <a:p>
            <a:r>
              <a:rPr lang="es-MX" sz="2400" dirty="0" smtClean="0">
                <a:latin typeface="Verdana" pitchFamily="34" charset="0"/>
                <a:ea typeface="Verdana" pitchFamily="34" charset="0"/>
                <a:cs typeface="Verdana" pitchFamily="34" charset="0"/>
              </a:rPr>
              <a:t>Sistema es un todo organizado y complejo; un conjunto o combinación de cosas o partes que forman un todo complejo o unitario.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Es un conjunto de objetos unidos por alguna forma de interacción o interdependencia. </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Los límites o fronteras entre el sistema y su ambiente admiten cierta arbitrariedad</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08027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764704"/>
            <a:ext cx="6984776" cy="5293757"/>
          </a:xfrm>
          <a:prstGeom prst="rect">
            <a:avLst/>
          </a:prstGeom>
        </p:spPr>
        <p:txBody>
          <a:bodyPr wrap="square">
            <a:spAutoFit/>
          </a:bodyPr>
          <a:lstStyle/>
          <a:p>
            <a:r>
              <a:rPr lang="es-MX" sz="3200" dirty="0" smtClean="0">
                <a:solidFill>
                  <a:schemeClr val="accent6">
                    <a:lumMod val="75000"/>
                  </a:schemeClr>
                </a:solidFill>
                <a:latin typeface="Verdana" pitchFamily="34" charset="0"/>
                <a:ea typeface="Verdana" pitchFamily="34" charset="0"/>
                <a:cs typeface="Verdana" pitchFamily="34" charset="0"/>
              </a:rPr>
              <a:t>ECOSISTEMAS</a:t>
            </a:r>
          </a:p>
          <a:p>
            <a:endParaRPr lang="es-MX" dirty="0" smtClean="0"/>
          </a:p>
          <a:p>
            <a:r>
              <a:rPr lang="es-MX" sz="2400" dirty="0" smtClean="0">
                <a:latin typeface="Verdana" pitchFamily="34" charset="0"/>
                <a:ea typeface="Verdana" pitchFamily="34" charset="0"/>
                <a:cs typeface="Verdana" pitchFamily="34" charset="0"/>
              </a:rPr>
              <a:t>Los ecosistemas son conjuntos de elementos complejos en el que las condiciones físicas y los seres vivos interactúan entre sí en un complicado entramado de relaciones.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Por ejemplo el bosque, el río o el lago, formados por una trama de elementos físicos (el biotopo) como la temperatura, sustancias químicas presentes, clima, características geológicas, etc. y biológicos (comunidad de organismos)</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29286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5727" y="1700808"/>
            <a:ext cx="6480720" cy="3046988"/>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El ecosistema es el nivel de organización de la naturaleza que interesa a la ecología.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Y aunque los ecosistemas incluyan desde pozas hasta áridas llanuras cubiertas por matorrales todos comparten ciertas características.</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24988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764704"/>
            <a:ext cx="7704856" cy="5416868"/>
          </a:xfrm>
          <a:prstGeom prst="rect">
            <a:avLst/>
          </a:prstGeom>
        </p:spPr>
        <p:txBody>
          <a:bodyPr wrap="square">
            <a:spAutoFit/>
          </a:bodyPr>
          <a:lstStyle/>
          <a:p>
            <a:r>
              <a:rPr lang="es-MX" sz="3200" dirty="0" smtClean="0">
                <a:solidFill>
                  <a:schemeClr val="accent6">
                    <a:lumMod val="75000"/>
                  </a:schemeClr>
                </a:solidFill>
                <a:latin typeface="Verdana" pitchFamily="34" charset="0"/>
                <a:ea typeface="Verdana" pitchFamily="34" charset="0"/>
                <a:cs typeface="Verdana" pitchFamily="34" charset="0"/>
              </a:rPr>
              <a:t>CARACTERISTICAS DEL ECOSISTEMA</a:t>
            </a:r>
          </a:p>
          <a:p>
            <a:endParaRPr lang="es-MX" dirty="0" smtClean="0"/>
          </a:p>
          <a:p>
            <a:r>
              <a:rPr lang="es-MX" sz="2400" dirty="0" smtClean="0">
                <a:latin typeface="Verdana" pitchFamily="34" charset="0"/>
                <a:ea typeface="Verdana" pitchFamily="34" charset="0"/>
                <a:cs typeface="Verdana" pitchFamily="34" charset="0"/>
              </a:rPr>
              <a:t>El funcionamiento de todos los ecosistemas es parecido.</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Todos necesitan una fuente de energía que, fluyendo a través de los distintos componentes del ecosistema, mantiene la vida y moviliza el agua, los minerales y otros componentes físicos del ecosistema.</a:t>
            </a:r>
          </a:p>
          <a:p>
            <a:endParaRPr lang="es-MX" sz="2400" dirty="0">
              <a:latin typeface="Verdana" pitchFamily="34" charset="0"/>
              <a:ea typeface="Verdana" pitchFamily="34" charset="0"/>
              <a:cs typeface="Verdana" pitchFamily="34" charset="0"/>
            </a:endParaRPr>
          </a:p>
          <a:p>
            <a:r>
              <a:rPr lang="es-MX" sz="2400" b="1" dirty="0" smtClean="0">
                <a:latin typeface="Verdana" pitchFamily="34" charset="0"/>
                <a:ea typeface="Verdana" pitchFamily="34" charset="0"/>
                <a:cs typeface="Verdana" pitchFamily="34" charset="0"/>
              </a:rPr>
              <a:t>La fuente primera y principal de energía es el sol</a:t>
            </a:r>
            <a:r>
              <a:rPr lang="es-MX" sz="2400" dirty="0" smtClean="0">
                <a:latin typeface="Verdana" pitchFamily="34" charset="0"/>
                <a:ea typeface="Verdana" pitchFamily="34" charset="0"/>
                <a:cs typeface="Verdana" pitchFamily="34" charset="0"/>
              </a:rPr>
              <a:t>.</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938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1050321"/>
            <a:ext cx="6624736" cy="5262979"/>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En todos los ecosistemas existe, además, un movimiento continuo de los materiales. </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Los diferentes elementos químicos pasan del suelo, el agua o el aire a los organismos y de unos seres vivos a otros, hasta que vuelven, cerrándose el ciclo, al suelo o al agua o al aire.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En el ecosistema la materia se recicla -en un ciclo cerrado- y la energía pasa - fluye- generando organización en el sistema.</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13071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3694" y="1340768"/>
            <a:ext cx="5526360" cy="4154984"/>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Así las principales características comunes a todos los ecosistemas son las siguientes:</a:t>
            </a:r>
          </a:p>
          <a:p>
            <a:endParaRPr lang="es-MX" sz="2400" dirty="0" smtClean="0">
              <a:latin typeface="Verdana" pitchFamily="34" charset="0"/>
              <a:ea typeface="Verdana" pitchFamily="34" charset="0"/>
              <a:cs typeface="Verdana" pitchFamily="34" charset="0"/>
            </a:endParaRPr>
          </a:p>
          <a:p>
            <a:pPr marL="457200" indent="-457200">
              <a:buAutoNum type="alphaLcParenR"/>
            </a:pPr>
            <a:r>
              <a:rPr lang="es-MX" sz="2400" dirty="0" smtClean="0">
                <a:latin typeface="Verdana" pitchFamily="34" charset="0"/>
                <a:ea typeface="Verdana" pitchFamily="34" charset="0"/>
                <a:cs typeface="Verdana" pitchFamily="34" charset="0"/>
              </a:rPr>
              <a:t>Relaciones alimentarias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b) Flujos de energía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c) Recirculación de nutrientes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d) Regulación del tamaño</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310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548680"/>
            <a:ext cx="7272808" cy="4801314"/>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RELACIONES ALIMENTARIAS</a:t>
            </a:r>
          </a:p>
          <a:p>
            <a:endParaRPr lang="es-MX" dirty="0" smtClean="0"/>
          </a:p>
          <a:p>
            <a:r>
              <a:rPr lang="es-MX" sz="2400" dirty="0" smtClean="0">
                <a:latin typeface="Verdana" pitchFamily="34" charset="0"/>
                <a:ea typeface="Verdana" pitchFamily="34" charset="0"/>
                <a:cs typeface="Verdana" pitchFamily="34" charset="0"/>
              </a:rPr>
              <a:t>En los ecosistemas las relaciones que se establecen son muy importantes ya que al ser sistemas complejos cualquier variación en un componente del sistema repercutirá en todos los demás componentes.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La vida necesita un aporte continuo de energía que llega a la Tierra desde el Sol y pasa de unos organismos a otros a través de una relación alimentaria llamada </a:t>
            </a:r>
            <a:r>
              <a:rPr lang="es-MX" sz="2400" u="sng" dirty="0" smtClean="0">
                <a:latin typeface="Verdana" pitchFamily="34" charset="0"/>
                <a:ea typeface="Verdana" pitchFamily="34" charset="0"/>
                <a:cs typeface="Verdana" pitchFamily="34" charset="0"/>
              </a:rPr>
              <a:t>cadena alimentaria</a:t>
            </a:r>
            <a:r>
              <a:rPr lang="es-MX" sz="2400" dirty="0" smtClean="0">
                <a:latin typeface="Verdana" pitchFamily="34" charset="0"/>
                <a:ea typeface="Verdana" pitchFamily="34" charset="0"/>
                <a:cs typeface="Verdana" pitchFamily="34" charset="0"/>
              </a:rPr>
              <a:t> o </a:t>
            </a:r>
            <a:r>
              <a:rPr lang="es-MX" sz="2400" u="sng" dirty="0" smtClean="0">
                <a:latin typeface="Verdana" pitchFamily="34" charset="0"/>
                <a:ea typeface="Verdana" pitchFamily="34" charset="0"/>
                <a:cs typeface="Verdana" pitchFamily="34" charset="0"/>
              </a:rPr>
              <a:t>cadena trófica</a:t>
            </a:r>
            <a:r>
              <a:rPr lang="es-MX" sz="2400" dirty="0" smtClean="0">
                <a:latin typeface="Verdana" pitchFamily="34" charset="0"/>
                <a:ea typeface="Verdana" pitchFamily="34" charset="0"/>
                <a:cs typeface="Verdana" pitchFamily="34" charset="0"/>
              </a:rPr>
              <a:t>.</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7242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63090" y="326218"/>
            <a:ext cx="6120680" cy="5226046"/>
          </a:xfrm>
          <a:prstGeom prst="rect">
            <a:avLst/>
          </a:prstGeom>
        </p:spPr>
        <p:txBody>
          <a:bodyPr wrap="square">
            <a:spAutoFit/>
          </a:bodyPr>
          <a:lstStyle/>
          <a:p>
            <a:pPr lvl="0" algn="just">
              <a:lnSpc>
                <a:spcPct val="125000"/>
              </a:lnSpc>
              <a:spcBef>
                <a:spcPct val="20000"/>
              </a:spcBef>
            </a:pPr>
            <a:r>
              <a:rPr lang="es-ES" sz="2400" dirty="0">
                <a:latin typeface="Tahoma" panose="020B0604030504040204" pitchFamily="34" charset="0"/>
                <a:ea typeface="Tahoma" panose="020B0604030504040204" pitchFamily="34" charset="0"/>
                <a:cs typeface="Tahoma" panose="020B0604030504040204" pitchFamily="34" charset="0"/>
              </a:rPr>
              <a:t>Algunos aspectos fundamentales, pero no exclusivos, están relacionados con: </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Dirección de la organización;</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Derechos humanos; </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Prácticas laborales; </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Prácticas justas de operación; </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Asuntos del consumidor; </a:t>
            </a:r>
          </a:p>
          <a:p>
            <a:pPr lvl="0" algn="just">
              <a:lnSpc>
                <a:spcPct val="125000"/>
              </a:lnSpc>
              <a:spcBef>
                <a:spcPct val="20000"/>
              </a:spcBef>
              <a:buFont typeface="Wingdings" pitchFamily="2" charset="2"/>
              <a:buChar char="q"/>
            </a:pPr>
            <a:r>
              <a:rPr lang="es-ES" sz="2400" dirty="0">
                <a:latin typeface="Tahoma" panose="020B0604030504040204" pitchFamily="34" charset="0"/>
                <a:ea typeface="Tahoma" panose="020B0604030504040204" pitchFamily="34" charset="0"/>
                <a:cs typeface="Tahoma" panose="020B0604030504040204" pitchFamily="34" charset="0"/>
              </a:rPr>
              <a:t>Participación activa y desarrollo de la comunidad, y</a:t>
            </a:r>
          </a:p>
          <a:p>
            <a:pPr lvl="0" algn="just">
              <a:lnSpc>
                <a:spcPct val="125000"/>
              </a:lnSpc>
              <a:spcBef>
                <a:spcPct val="20000"/>
              </a:spcBef>
              <a:buFont typeface="Wingdings" pitchFamily="2" charset="2"/>
              <a:buChar char="q"/>
            </a:pPr>
            <a:r>
              <a:rPr lang="es-ES" sz="2400" b="1" dirty="0">
                <a:solidFill>
                  <a:srgbClr val="002060"/>
                </a:solidFill>
                <a:latin typeface="Tahoma" panose="020B0604030504040204" pitchFamily="34" charset="0"/>
                <a:ea typeface="Tahoma" panose="020B0604030504040204" pitchFamily="34" charset="0"/>
                <a:cs typeface="Tahoma" panose="020B0604030504040204" pitchFamily="34" charset="0"/>
                <a:hlinkClick r:id="rId2" action="ppaction://hlinksldjump"/>
              </a:rPr>
              <a:t>Cadena de valor</a:t>
            </a:r>
            <a:r>
              <a:rPr lang="es-ES" dirty="0">
                <a:solidFill>
                  <a:prstClr val="black">
                    <a:lumMod val="50000"/>
                    <a:lumOff val="50000"/>
                  </a:prstClr>
                </a:solidFill>
                <a:latin typeface="Century Gothic"/>
                <a:hlinkClick r:id="rId2" action="ppaction://hlinksldjump"/>
              </a:rPr>
              <a:t>.</a:t>
            </a:r>
            <a:endParaRPr lang="es-MX" altLang="es-MX" dirty="0">
              <a:solidFill>
                <a:prstClr val="black">
                  <a:lumMod val="50000"/>
                  <a:lumOff val="50000"/>
                </a:prstClr>
              </a:solidFill>
              <a:latin typeface="Century Gothic"/>
            </a:endParaRPr>
          </a:p>
        </p:txBody>
      </p:sp>
      <p:sp>
        <p:nvSpPr>
          <p:cNvPr id="3" name="2 Rectángulo"/>
          <p:cNvSpPr/>
          <p:nvPr/>
        </p:nvSpPr>
        <p:spPr>
          <a:xfrm>
            <a:off x="3131840" y="5418381"/>
            <a:ext cx="5760640" cy="584775"/>
          </a:xfrm>
          <a:prstGeom prst="rect">
            <a:avLst/>
          </a:prstGeom>
        </p:spPr>
        <p:txBody>
          <a:bodyPr wrap="square">
            <a:spAutoFit/>
          </a:bodyPr>
          <a:lstStyle/>
          <a:p>
            <a:pPr lvl="0">
              <a:spcBef>
                <a:spcPct val="0"/>
              </a:spcBef>
            </a:pPr>
            <a:r>
              <a:rPr lang="es-MX" altLang="es-MX" sz="3200" cap="all" dirty="0">
                <a:solidFill>
                  <a:srgbClr val="4E3B30"/>
                </a:solidFill>
                <a:effectLst>
                  <a:reflection blurRad="12700" stA="48000" endA="300" endPos="55000" dir="5400000" sy="-90000" algn="bl" rotWithShape="0"/>
                </a:effectLst>
                <a:latin typeface="Franklin Gothic Medium"/>
              </a:rPr>
              <a:t>DESARROLLO SUSTENTABLE</a:t>
            </a:r>
          </a:p>
        </p:txBody>
      </p:sp>
    </p:spTree>
    <p:extLst>
      <p:ext uri="{BB962C8B-B14F-4D97-AF65-F5344CB8AC3E}">
        <p14:creationId xmlns:p14="http://schemas.microsoft.com/office/powerpoint/2010/main" val="4201278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853108"/>
            <a:ext cx="6840760" cy="4431983"/>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LA CADENA TROFICA.</a:t>
            </a:r>
            <a:endParaRPr lang="es-MX" u="sng" dirty="0"/>
          </a:p>
          <a:p>
            <a:endParaRPr lang="es-MX" u="sng" dirty="0" smtClean="0"/>
          </a:p>
          <a:p>
            <a:r>
              <a:rPr lang="es-MX" sz="2400" dirty="0" smtClean="0">
                <a:latin typeface="Verdana" pitchFamily="34" charset="0"/>
                <a:ea typeface="Verdana" pitchFamily="34" charset="0"/>
                <a:cs typeface="Verdana" pitchFamily="34" charset="0"/>
              </a:rPr>
              <a:t>Esta se inicia en los organismos vegetales seguidos de varios grupos de organismos animales, cada uno de los cuales devora al que le precede y es devorado por el que le sigue.</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Según la función o nicho que cumplen los individuos en las cadenas alimentarias se pueden distinguir los siguientes niveles tróficos:</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18787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7920880" cy="5262979"/>
          </a:xfrm>
          <a:prstGeom prst="rect">
            <a:avLst/>
          </a:prstGeom>
        </p:spPr>
        <p:txBody>
          <a:bodyPr wrap="square">
            <a:spAutoFit/>
          </a:bodyPr>
          <a:lstStyle/>
          <a:p>
            <a:r>
              <a:rPr lang="es-MX" sz="2400" u="sng" dirty="0" smtClean="0">
                <a:latin typeface="Verdana" pitchFamily="34" charset="0"/>
                <a:ea typeface="Verdana" pitchFamily="34" charset="0"/>
                <a:cs typeface="Verdana" pitchFamily="34" charset="0"/>
              </a:rPr>
              <a:t>Los productores</a:t>
            </a:r>
            <a:r>
              <a:rPr lang="es-MX" sz="2400" dirty="0" smtClean="0">
                <a:latin typeface="Verdana" pitchFamily="34" charset="0"/>
                <a:ea typeface="Verdana" pitchFamily="34" charset="0"/>
                <a:cs typeface="Verdana" pitchFamily="34" charset="0"/>
              </a:rPr>
              <a:t>: es el primer grupo de la cadena alimentaria, formado generalmente por plantas verdes que convierten parte de la energía solar en moléculas orgánicas que usan o almacenan en sus tejidos. (autótrofos)</a:t>
            </a:r>
          </a:p>
          <a:p>
            <a:endParaRPr lang="es-MX" sz="2400" dirty="0" smtClean="0">
              <a:latin typeface="Verdana" pitchFamily="34" charset="0"/>
              <a:ea typeface="Verdana" pitchFamily="34" charset="0"/>
              <a:cs typeface="Verdana" pitchFamily="34" charset="0"/>
            </a:endParaRPr>
          </a:p>
          <a:p>
            <a:r>
              <a:rPr lang="es-MX" sz="2400" u="sng" dirty="0" smtClean="0">
                <a:latin typeface="Verdana" pitchFamily="34" charset="0"/>
                <a:ea typeface="Verdana" pitchFamily="34" charset="0"/>
                <a:cs typeface="Verdana" pitchFamily="34" charset="0"/>
              </a:rPr>
              <a:t>Consumidores</a:t>
            </a:r>
            <a:r>
              <a:rPr lang="es-MX" sz="2400" dirty="0" smtClean="0">
                <a:latin typeface="Verdana" pitchFamily="34" charset="0"/>
                <a:ea typeface="Verdana" pitchFamily="34" charset="0"/>
                <a:cs typeface="Verdana" pitchFamily="34" charset="0"/>
              </a:rPr>
              <a:t>: Animales no son capaces de sintetizar su alimento a partir de elementos</a:t>
            </a:r>
          </a:p>
          <a:p>
            <a:r>
              <a:rPr lang="es-MX" sz="2400" dirty="0" smtClean="0">
                <a:latin typeface="Verdana" pitchFamily="34" charset="0"/>
                <a:ea typeface="Verdana" pitchFamily="34" charset="0"/>
                <a:cs typeface="Verdana" pitchFamily="34" charset="0"/>
              </a:rPr>
              <a:t>inorgánicos, por lo tanto deben alimentarse de otros seres vivos ya sea animales o vegetales.</a:t>
            </a:r>
          </a:p>
          <a:p>
            <a:endParaRPr lang="es-MX" sz="2400" dirty="0" smtClean="0">
              <a:latin typeface="Verdana" pitchFamily="34" charset="0"/>
              <a:ea typeface="Verdana" pitchFamily="34" charset="0"/>
              <a:cs typeface="Verdana" pitchFamily="34" charset="0"/>
            </a:endParaRPr>
          </a:p>
          <a:p>
            <a:r>
              <a:rPr lang="es-MX" sz="2400" u="sng" dirty="0" smtClean="0">
                <a:latin typeface="Verdana" pitchFamily="34" charset="0"/>
                <a:ea typeface="Verdana" pitchFamily="34" charset="0"/>
                <a:cs typeface="Verdana" pitchFamily="34" charset="0"/>
              </a:rPr>
              <a:t>Desintegradores</a:t>
            </a:r>
            <a:r>
              <a:rPr lang="es-MX" sz="2400" dirty="0" smtClean="0">
                <a:latin typeface="Verdana" pitchFamily="34" charset="0"/>
                <a:ea typeface="Verdana" pitchFamily="34" charset="0"/>
                <a:cs typeface="Verdana" pitchFamily="34" charset="0"/>
              </a:rPr>
              <a:t>: Bacterias hongos u otros animales que se alimentan de  organismos muertos.</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51282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908720"/>
            <a:ext cx="6912768" cy="5293757"/>
          </a:xfrm>
          <a:prstGeom prst="rect">
            <a:avLst/>
          </a:prstGeom>
        </p:spPr>
        <p:txBody>
          <a:bodyPr wrap="square">
            <a:spAutoFit/>
          </a:bodyPr>
          <a:lstStyle/>
          <a:p>
            <a:r>
              <a:rPr lang="es-MX" sz="3200" dirty="0" smtClean="0">
                <a:solidFill>
                  <a:schemeClr val="accent6">
                    <a:lumMod val="75000"/>
                  </a:schemeClr>
                </a:solidFill>
                <a:latin typeface="Verdana" pitchFamily="34" charset="0"/>
                <a:ea typeface="Verdana" pitchFamily="34" charset="0"/>
                <a:cs typeface="Verdana" pitchFamily="34" charset="0"/>
              </a:rPr>
              <a:t>FOTOSINTESIS Y RESPIRACIÓN</a:t>
            </a:r>
          </a:p>
          <a:p>
            <a:endParaRPr lang="es-MX" dirty="0" smtClean="0"/>
          </a:p>
          <a:p>
            <a:r>
              <a:rPr lang="es-MX" sz="2400" dirty="0" smtClean="0">
                <a:latin typeface="Verdana" pitchFamily="34" charset="0"/>
                <a:ea typeface="Verdana" pitchFamily="34" charset="0"/>
                <a:cs typeface="Verdana" pitchFamily="34" charset="0"/>
              </a:rPr>
              <a:t>La fotosíntesis es el proceso por el que se capta la energía luminosa que procede del sol y se convierte en energía química.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Con esta energía el CO2, el agua y los nitratos que las plantas absorben reaccionan sintetizando las moléculas de carbohidratos (glucosa, almidón, celulosa, etc.), lípidos (aceites, vitaminas, etc.), proteínas y ácidos nucleicos (ADN y ARN) que forman las estructuras vivas de la planta.</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65273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476672"/>
            <a:ext cx="6552728" cy="5632311"/>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Las plantas crecen y se desarrollan gracias a la fotosíntesis, pero respiran en los periodos en los que no pueden obtener energía por fotosíntesis porque no hay luz o porque tienen que mantener los estomas cerrados.</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En la respiración se oxidan las moléculas orgánicas con oxígeno del aire para obtener la energía necesaria para los procesos vitales. En este proceso se consume O2 y se desprende CO2 y agua, por lo que, en cierta forma, es lo contrario de la fotosíntesis que toma CO2 y agua desprendiendo O2.</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87995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1484784"/>
            <a:ext cx="5832648" cy="3046988"/>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Es importante considerar que no toda le energía solar que llega al ecosistema es fijada por los productores primarios, la eficiencia con la que las plantas son capaces de incorporar la energía al ecosistema generalmente no es mayor a un 4,5%</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02783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48785" y="438902"/>
            <a:ext cx="3217547" cy="461665"/>
          </a:xfrm>
          <a:prstGeom prst="rect">
            <a:avLst/>
          </a:prstGeom>
        </p:spPr>
        <p:txBody>
          <a:bodyPr wrap="none">
            <a:spAutoFit/>
          </a:bodyPr>
          <a:lstStyle/>
          <a:p>
            <a:pPr lvl="0" fontAlgn="base">
              <a:spcBef>
                <a:spcPct val="0"/>
              </a:spcBef>
              <a:spcAft>
                <a:spcPct val="0"/>
              </a:spcAft>
            </a:pPr>
            <a:r>
              <a:rPr lang="es-MX" sz="2400" b="1" dirty="0">
                <a:solidFill>
                  <a:schemeClr val="accent6">
                    <a:lumMod val="75000"/>
                  </a:schemeClr>
                </a:solidFill>
                <a:latin typeface="Verdana" pitchFamily="34" charset="0"/>
                <a:cs typeface="Arial" charset="0"/>
              </a:rPr>
              <a:t>Estructura trófica</a:t>
            </a:r>
          </a:p>
        </p:txBody>
      </p:sp>
      <p:sp>
        <p:nvSpPr>
          <p:cNvPr id="4" name="3 Rectángulo"/>
          <p:cNvSpPr/>
          <p:nvPr/>
        </p:nvSpPr>
        <p:spPr>
          <a:xfrm>
            <a:off x="948783" y="900567"/>
            <a:ext cx="7943697" cy="5632311"/>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Entre todos los seres vivos de un ecosistema se dan las relaciones de alimentación, que forman las cadenas y redes tróficas.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Estas relaciones son indispensables, pues por la alimentación los seres vivos obtenemos la energía necesaria para realizar todas nuestras actividades: crecer, caminar, estudiar, jugar, correr, leer, bailar, etc.</a:t>
            </a:r>
          </a:p>
          <a:p>
            <a:endParaRPr lang="es-MX" sz="2400" dirty="0" smtClean="0">
              <a:latin typeface="Verdana" pitchFamily="34" charset="0"/>
              <a:ea typeface="Verdana" pitchFamily="34" charset="0"/>
              <a:cs typeface="Verdana" pitchFamily="34" charset="0"/>
            </a:endParaRPr>
          </a:p>
          <a:p>
            <a:r>
              <a:rPr lang="es-MX" sz="2400" dirty="0" err="1" smtClean="0">
                <a:latin typeface="Verdana" pitchFamily="34" charset="0"/>
                <a:ea typeface="Verdana" pitchFamily="34" charset="0"/>
                <a:cs typeface="Verdana" pitchFamily="34" charset="0"/>
              </a:rPr>
              <a:t>Trofo</a:t>
            </a:r>
            <a:r>
              <a:rPr lang="es-MX" sz="2400" dirty="0" smtClean="0">
                <a:latin typeface="Verdana" pitchFamily="34" charset="0"/>
                <a:ea typeface="Verdana" pitchFamily="34" charset="0"/>
                <a:cs typeface="Verdana" pitchFamily="34" charset="0"/>
              </a:rPr>
              <a:t> significa alimento.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Los individuos que forman la comunidad producen o consumen energía y de acuerdo a esto los seres vivos cumplen un rol en el ecosistema .</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15182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38" y="1484784"/>
            <a:ext cx="6286500" cy="156966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s-MX" sz="2400" dirty="0">
                <a:latin typeface="Verdana" pitchFamily="34" charset="0"/>
                <a:ea typeface="Verdana" pitchFamily="34" charset="0"/>
                <a:cs typeface="Verdana" pitchFamily="34" charset="0"/>
              </a:rPr>
              <a:t>Teniendo en cuenta las relaciones alimentarias, denominadas también tróficas, los seres vivos se encuentran divididos en distintos niveles:</a:t>
            </a:r>
          </a:p>
        </p:txBody>
      </p:sp>
      <p:sp>
        <p:nvSpPr>
          <p:cNvPr id="16387" name="3 Rectángulo"/>
          <p:cNvSpPr>
            <a:spLocks noChangeArrowheads="1"/>
          </p:cNvSpPr>
          <p:nvPr/>
        </p:nvSpPr>
        <p:spPr bwMode="auto">
          <a:xfrm>
            <a:off x="2643188" y="3643313"/>
            <a:ext cx="4737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latin typeface="Verdana" pitchFamily="34" charset="0"/>
              </a:rPr>
              <a:t>1º Nivel: Los productores</a:t>
            </a:r>
          </a:p>
          <a:p>
            <a:r>
              <a:rPr lang="es-MX" sz="2000" b="1" dirty="0">
                <a:latin typeface="Verdana" pitchFamily="34" charset="0"/>
              </a:rPr>
              <a:t>2º Nivel: Los consumidores y</a:t>
            </a:r>
          </a:p>
          <a:p>
            <a:r>
              <a:rPr lang="es-MX" sz="2000" b="1" dirty="0">
                <a:latin typeface="Verdana" pitchFamily="34" charset="0"/>
              </a:rPr>
              <a:t>3º Nivel: Los descomponedores</a:t>
            </a:r>
            <a:endParaRPr lang="es-MX" sz="2000" dirty="0">
              <a:latin typeface="Verdana" pitchFamily="34" charset="0"/>
            </a:endParaRPr>
          </a:p>
        </p:txBody>
      </p:sp>
      <p:sp>
        <p:nvSpPr>
          <p:cNvPr id="5" name="4 Flecha derecha"/>
          <p:cNvSpPr/>
          <p:nvPr/>
        </p:nvSpPr>
        <p:spPr>
          <a:xfrm>
            <a:off x="2051719" y="3857628"/>
            <a:ext cx="658119" cy="571504"/>
          </a:xfrm>
          <a:prstGeom prst="rightArrow">
            <a:avLst>
              <a:gd name="adj1" fmla="val 45556"/>
              <a:gd name="adj2" fmla="val 42889"/>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MX" dirty="0">
              <a:solidFill>
                <a:srgbClr val="FF0000"/>
              </a:solidFill>
            </a:endParaRPr>
          </a:p>
        </p:txBody>
      </p:sp>
      <p:sp>
        <p:nvSpPr>
          <p:cNvPr id="16391" name="6 CuadroTexto"/>
          <p:cNvSpPr txBox="1">
            <a:spLocks noChangeArrowheads="1"/>
          </p:cNvSpPr>
          <p:nvPr/>
        </p:nvSpPr>
        <p:spPr bwMode="auto">
          <a:xfrm>
            <a:off x="1106551" y="952501"/>
            <a:ext cx="6827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MX">
              <a:latin typeface="Verdana" pitchFamily="34" charset="0"/>
            </a:endParaRPr>
          </a:p>
          <a:p>
            <a:pPr eaLnBrk="1" hangingPunct="1"/>
            <a:endParaRPr lang="es-MX">
              <a:latin typeface="Verdana" pitchFamily="34" charset="0"/>
            </a:endParaRPr>
          </a:p>
          <a:p>
            <a:pPr eaLnBrk="1" hangingPunct="1"/>
            <a:endParaRPr lang="es-MX">
              <a:latin typeface="Verdana" pitchFamily="34" charset="0"/>
            </a:endParaRPr>
          </a:p>
        </p:txBody>
      </p:sp>
    </p:spTree>
    <p:extLst>
      <p:ext uri="{BB962C8B-B14F-4D97-AF65-F5344CB8AC3E}">
        <p14:creationId xmlns:p14="http://schemas.microsoft.com/office/powerpoint/2010/main" val="30680798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Rectángulo"/>
          <p:cNvSpPr>
            <a:spLocks noChangeArrowheads="1"/>
          </p:cNvSpPr>
          <p:nvPr/>
        </p:nvSpPr>
        <p:spPr bwMode="auto">
          <a:xfrm>
            <a:off x="1357313" y="1484784"/>
            <a:ext cx="65722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dirty="0">
                <a:latin typeface="Verdana" pitchFamily="34" charset="0"/>
              </a:rPr>
              <a:t>Este primer nivel trófico, está representado por los organismos que realizan fotosíntesis y son llamados autótrofos . </a:t>
            </a:r>
          </a:p>
          <a:p>
            <a:endParaRPr lang="es-MX" sz="2000" dirty="0">
              <a:latin typeface="Verdana" pitchFamily="34" charset="0"/>
            </a:endParaRPr>
          </a:p>
          <a:p>
            <a:r>
              <a:rPr lang="es-MX" sz="2000" dirty="0">
                <a:latin typeface="Verdana" pitchFamily="34" charset="0"/>
              </a:rPr>
              <a:t>En los ecosistemas terrestres los productores están representados por las plantas, y en los acuáticos por las algas microscópicas (fitoplancton). Las plantas producen</a:t>
            </a:r>
          </a:p>
          <a:p>
            <a:r>
              <a:rPr lang="es-MX" sz="2000" dirty="0">
                <a:latin typeface="Verdana" pitchFamily="34" charset="0"/>
              </a:rPr>
              <a:t>materia orgánica compleja (almidón) a partir de sustancias inorgánicas simples.</a:t>
            </a:r>
          </a:p>
        </p:txBody>
      </p:sp>
      <p:sp>
        <p:nvSpPr>
          <p:cNvPr id="17411" name="3 CuadroTexto"/>
          <p:cNvSpPr txBox="1">
            <a:spLocks noChangeArrowheads="1"/>
          </p:cNvSpPr>
          <p:nvPr/>
        </p:nvSpPr>
        <p:spPr bwMode="auto">
          <a:xfrm>
            <a:off x="2786063" y="4797425"/>
            <a:ext cx="52149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1400" b="1" dirty="0">
                <a:latin typeface="Verdana" pitchFamily="34" charset="0"/>
              </a:rPr>
              <a:t>Los productores constituyen la amplia mayoría</a:t>
            </a:r>
          </a:p>
          <a:p>
            <a:pPr eaLnBrk="1" hangingPunct="1"/>
            <a:r>
              <a:rPr lang="es-MX" sz="1400" b="1" dirty="0">
                <a:latin typeface="Verdana" pitchFamily="34" charset="0"/>
              </a:rPr>
              <a:t>de los organismos de nuestro planeta</a:t>
            </a:r>
          </a:p>
          <a:p>
            <a:pPr eaLnBrk="1" hangingPunct="1"/>
            <a:r>
              <a:rPr lang="es-MX" sz="1400" b="1" dirty="0">
                <a:latin typeface="Verdana" pitchFamily="34" charset="0"/>
              </a:rPr>
              <a:t>ya que representan el 99% de la materia viva,</a:t>
            </a:r>
          </a:p>
          <a:p>
            <a:pPr eaLnBrk="1" hangingPunct="1"/>
            <a:r>
              <a:rPr lang="es-MX" sz="1400" b="1" dirty="0">
                <a:latin typeface="Verdana" pitchFamily="34" charset="0"/>
              </a:rPr>
              <a:t>mientras que los consumidores y los</a:t>
            </a:r>
          </a:p>
          <a:p>
            <a:pPr eaLnBrk="1" hangingPunct="1"/>
            <a:r>
              <a:rPr lang="es-MX" sz="1400" b="1" dirty="0">
                <a:latin typeface="Verdana" pitchFamily="34" charset="0"/>
              </a:rPr>
              <a:t>descomponedores sólo representan el 1% restante.</a:t>
            </a:r>
            <a:endParaRPr lang="es-MX" sz="1400" dirty="0">
              <a:latin typeface="Verdana" pitchFamily="34" charset="0"/>
            </a:endParaRPr>
          </a:p>
        </p:txBody>
      </p:sp>
      <p:sp>
        <p:nvSpPr>
          <p:cNvPr id="17412" name="5 CuadroTexto"/>
          <p:cNvSpPr txBox="1">
            <a:spLocks noChangeArrowheads="1"/>
          </p:cNvSpPr>
          <p:nvPr/>
        </p:nvSpPr>
        <p:spPr bwMode="auto">
          <a:xfrm>
            <a:off x="1357313" y="692696"/>
            <a:ext cx="4143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3200" dirty="0">
                <a:solidFill>
                  <a:srgbClr val="FF0000"/>
                </a:solidFill>
                <a:latin typeface="Verdana" pitchFamily="34" charset="0"/>
              </a:rPr>
              <a:t>Los productores</a:t>
            </a:r>
          </a:p>
        </p:txBody>
      </p:sp>
    </p:spTree>
    <p:extLst>
      <p:ext uri="{BB962C8B-B14F-4D97-AF65-F5344CB8AC3E}">
        <p14:creationId xmlns:p14="http://schemas.microsoft.com/office/powerpoint/2010/main" val="794159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4682" y="0"/>
            <a:ext cx="7979766" cy="6494085"/>
          </a:xfrm>
          <a:prstGeom prst="rect">
            <a:avLst/>
          </a:prstGeom>
        </p:spPr>
        <p:txBody>
          <a:bodyPr wrap="square">
            <a:spAutoFit/>
          </a:bodyPr>
          <a:lstStyle/>
          <a:p>
            <a:pPr fontAlgn="auto">
              <a:spcBef>
                <a:spcPts val="0"/>
              </a:spcBef>
              <a:spcAft>
                <a:spcPts val="0"/>
              </a:spcAft>
              <a:defRPr/>
            </a:pPr>
            <a:endParaRPr lang="es-MX" b="1" dirty="0">
              <a:latin typeface="+mn-lt"/>
              <a:cs typeface="+mn-cs"/>
            </a:endParaRPr>
          </a:p>
          <a:p>
            <a:pPr fontAlgn="auto">
              <a:spcBef>
                <a:spcPts val="0"/>
              </a:spcBef>
              <a:spcAft>
                <a:spcPts val="0"/>
              </a:spcAft>
              <a:defRPr/>
            </a:pPr>
            <a:endParaRPr lang="es-MX" b="1" dirty="0">
              <a:latin typeface="+mn-lt"/>
              <a:cs typeface="+mn-cs"/>
            </a:endParaRPr>
          </a:p>
          <a:p>
            <a:pPr fontAlgn="auto">
              <a:spcBef>
                <a:spcPts val="0"/>
              </a:spcBef>
              <a:spcAft>
                <a:spcPts val="0"/>
              </a:spcAft>
              <a:defRPr/>
            </a:pPr>
            <a:endParaRPr lang="es-MX" b="1" dirty="0">
              <a:latin typeface="+mn-lt"/>
              <a:cs typeface="+mn-cs"/>
            </a:endParaRPr>
          </a:p>
          <a:p>
            <a:pPr fontAlgn="auto">
              <a:spcBef>
                <a:spcPts val="0"/>
              </a:spcBef>
              <a:spcAft>
                <a:spcPts val="0"/>
              </a:spcAft>
              <a:defRPr/>
            </a:pPr>
            <a:r>
              <a:rPr lang="es-MX" sz="2800" b="1" dirty="0">
                <a:solidFill>
                  <a:schemeClr val="accent6">
                    <a:lumMod val="75000"/>
                  </a:schemeClr>
                </a:solidFill>
                <a:latin typeface="Verdana" pitchFamily="34" charset="0"/>
                <a:ea typeface="Verdana" pitchFamily="34" charset="0"/>
                <a:cs typeface="Verdana" pitchFamily="34" charset="0"/>
              </a:rPr>
              <a:t>LOS PRODUCTORES</a:t>
            </a:r>
            <a:r>
              <a:rPr lang="es-MX" sz="2800" b="1" dirty="0" smtClean="0">
                <a:solidFill>
                  <a:schemeClr val="accent6">
                    <a:lumMod val="75000"/>
                  </a:schemeClr>
                </a:solidFill>
                <a:latin typeface="Verdana" pitchFamily="34" charset="0"/>
                <a:ea typeface="Verdana" pitchFamily="34" charset="0"/>
                <a:cs typeface="Verdana" pitchFamily="34" charset="0"/>
              </a:rPr>
              <a:t>:</a:t>
            </a:r>
            <a:endParaRPr lang="es-MX" b="1" dirty="0">
              <a:latin typeface="+mn-lt"/>
              <a:cs typeface="+mn-cs"/>
            </a:endParaRPr>
          </a:p>
          <a:p>
            <a:pPr fontAlgn="auto">
              <a:spcBef>
                <a:spcPts val="0"/>
              </a:spcBef>
              <a:spcAft>
                <a:spcPts val="0"/>
              </a:spcAft>
              <a:defRPr/>
            </a:pPr>
            <a:endParaRPr lang="es-MX" b="1" dirty="0">
              <a:latin typeface="+mn-lt"/>
              <a:cs typeface="+mn-cs"/>
            </a:endParaRPr>
          </a:p>
          <a:p>
            <a:pPr fontAlgn="auto">
              <a:spcBef>
                <a:spcPts val="0"/>
              </a:spcBef>
              <a:spcAft>
                <a:spcPts val="0"/>
              </a:spcAft>
              <a:defRPr/>
            </a:pPr>
            <a:r>
              <a:rPr lang="es-MX" sz="2000" dirty="0">
                <a:latin typeface="Verdana" pitchFamily="34" charset="0"/>
                <a:ea typeface="Verdana" pitchFamily="34" charset="0"/>
                <a:cs typeface="Verdana" pitchFamily="34" charset="0"/>
              </a:rPr>
              <a:t>Como se mencionaba anteriormente las cadenas alimentarias comienzan en los </a:t>
            </a:r>
            <a:r>
              <a:rPr lang="es-MX" sz="2000" b="1" dirty="0">
                <a:latin typeface="Verdana" pitchFamily="34" charset="0"/>
                <a:ea typeface="Verdana" pitchFamily="34" charset="0"/>
                <a:cs typeface="Verdana" pitchFamily="34" charset="0"/>
              </a:rPr>
              <a:t>productores </a:t>
            </a:r>
            <a:r>
              <a:rPr lang="es-MX" sz="2000" dirty="0">
                <a:latin typeface="Verdana" pitchFamily="34" charset="0"/>
                <a:ea typeface="Verdana" pitchFamily="34" charset="0"/>
                <a:cs typeface="Verdana" pitchFamily="34" charset="0"/>
              </a:rPr>
              <a:t>quienes hacen entrar la energía en los ecosistemas. </a:t>
            </a:r>
          </a:p>
          <a:p>
            <a:pPr fontAlgn="auto">
              <a:spcBef>
                <a:spcPts val="0"/>
              </a:spcBef>
              <a:spcAft>
                <a:spcPts val="0"/>
              </a:spcAft>
              <a:defRPr/>
            </a:pPr>
            <a:endParaRPr lang="es-MX" sz="2000" dirty="0">
              <a:latin typeface="Verdana" pitchFamily="34" charset="0"/>
              <a:ea typeface="Verdana" pitchFamily="34" charset="0"/>
              <a:cs typeface="Verdana" pitchFamily="34" charset="0"/>
            </a:endParaRPr>
          </a:p>
          <a:p>
            <a:pPr fontAlgn="auto">
              <a:spcBef>
                <a:spcPts val="0"/>
              </a:spcBef>
              <a:spcAft>
                <a:spcPts val="0"/>
              </a:spcAft>
              <a:defRPr/>
            </a:pPr>
            <a:r>
              <a:rPr lang="es-MX" sz="2000" dirty="0">
                <a:latin typeface="Verdana" pitchFamily="34" charset="0"/>
                <a:ea typeface="Verdana" pitchFamily="34" charset="0"/>
                <a:cs typeface="Verdana" pitchFamily="34" charset="0"/>
              </a:rPr>
              <a:t>Estos organismos autótrofos son capaces de producir nutrientes (proteínas, carbohidratos, etc.) a partir de elementos inorgánicos (CO2, agua) y luz solar. Ellos captan la energía luminosa con su actividad fotosintética y la convierten en energía química almacenada en moléculas orgánicas. </a:t>
            </a:r>
          </a:p>
          <a:p>
            <a:pPr fontAlgn="auto">
              <a:spcBef>
                <a:spcPts val="0"/>
              </a:spcBef>
              <a:spcAft>
                <a:spcPts val="0"/>
              </a:spcAft>
              <a:defRPr/>
            </a:pPr>
            <a:endParaRPr lang="es-MX" sz="2000" dirty="0">
              <a:latin typeface="Verdana" pitchFamily="34" charset="0"/>
              <a:ea typeface="Verdana" pitchFamily="34" charset="0"/>
              <a:cs typeface="Verdana" pitchFamily="34" charset="0"/>
            </a:endParaRPr>
          </a:p>
          <a:p>
            <a:pPr fontAlgn="auto">
              <a:spcBef>
                <a:spcPts val="0"/>
              </a:spcBef>
              <a:spcAft>
                <a:spcPts val="0"/>
              </a:spcAft>
              <a:defRPr/>
            </a:pPr>
            <a:r>
              <a:rPr lang="es-MX" sz="2000" dirty="0">
                <a:latin typeface="Verdana" pitchFamily="34" charset="0"/>
                <a:ea typeface="Verdana" pitchFamily="34" charset="0"/>
                <a:cs typeface="Verdana" pitchFamily="34" charset="0"/>
              </a:rPr>
              <a:t>Los principales productores primarios son las plantas verdes terrestres y acuáticas, incluidas las algas, y algunas bacterias.</a:t>
            </a:r>
          </a:p>
          <a:p>
            <a:pPr fontAlgn="auto">
              <a:spcBef>
                <a:spcPts val="0"/>
              </a:spcBef>
              <a:spcAft>
                <a:spcPts val="0"/>
              </a:spcAft>
              <a:defRPr/>
            </a:pPr>
            <a:endParaRPr lang="es-MX" dirty="0">
              <a:latin typeface="+mn-lt"/>
              <a:cs typeface="+mn-cs"/>
            </a:endParaRPr>
          </a:p>
          <a:p>
            <a:pPr fontAlgn="auto">
              <a:spcBef>
                <a:spcPts val="0"/>
              </a:spcBef>
              <a:spcAft>
                <a:spcPts val="0"/>
              </a:spcAft>
              <a:defRPr/>
            </a:pPr>
            <a:endParaRPr lang="es-MX" dirty="0">
              <a:latin typeface="+mn-lt"/>
              <a:cs typeface="+mn-cs"/>
            </a:endParaRPr>
          </a:p>
        </p:txBody>
      </p:sp>
    </p:spTree>
    <p:extLst>
      <p:ext uri="{BB962C8B-B14F-4D97-AF65-F5344CB8AC3E}">
        <p14:creationId xmlns:p14="http://schemas.microsoft.com/office/powerpoint/2010/main" val="35544087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1428750" y="1214438"/>
            <a:ext cx="5429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dirty="0">
                <a:latin typeface="Verdana" pitchFamily="34" charset="0"/>
                <a:ea typeface="Verdana" pitchFamily="34" charset="0"/>
                <a:cs typeface="Verdana" pitchFamily="34" charset="0"/>
              </a:rPr>
              <a:t>Este segundo nivel está representado por los organismos heterótrofos. Los consumidores</a:t>
            </a:r>
          </a:p>
          <a:p>
            <a:r>
              <a:rPr lang="es-MX" dirty="0">
                <a:latin typeface="Verdana" pitchFamily="34" charset="0"/>
                <a:ea typeface="Verdana" pitchFamily="34" charset="0"/>
                <a:cs typeface="Verdana" pitchFamily="34" charset="0"/>
              </a:rPr>
              <a:t>son los animales que consumen energía, al comerse a las plantas o a otros animales.</a:t>
            </a:r>
          </a:p>
        </p:txBody>
      </p:sp>
      <p:sp>
        <p:nvSpPr>
          <p:cNvPr id="20483" name="3 Rectángulo"/>
          <p:cNvSpPr>
            <a:spLocks noChangeArrowheads="1"/>
          </p:cNvSpPr>
          <p:nvPr/>
        </p:nvSpPr>
        <p:spPr bwMode="auto">
          <a:xfrm>
            <a:off x="1143000" y="2714625"/>
            <a:ext cx="2857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latin typeface="Verdana" pitchFamily="34" charset="0"/>
                <a:ea typeface="Verdana" pitchFamily="34" charset="0"/>
                <a:cs typeface="Verdana" pitchFamily="34" charset="0"/>
              </a:rPr>
              <a:t>Consumidores primarios: animales que </a:t>
            </a:r>
            <a:r>
              <a:rPr lang="es-MX" dirty="0">
                <a:latin typeface="Verdana" pitchFamily="34" charset="0"/>
                <a:ea typeface="Verdana" pitchFamily="34" charset="0"/>
                <a:cs typeface="Verdana" pitchFamily="34" charset="0"/>
              </a:rPr>
              <a:t>se alimentan de plantas, como la </a:t>
            </a:r>
            <a:r>
              <a:rPr lang="es-MX" dirty="0" err="1">
                <a:latin typeface="Verdana" pitchFamily="34" charset="0"/>
                <a:ea typeface="Verdana" pitchFamily="34" charset="0"/>
                <a:cs typeface="Verdana" pitchFamily="34" charset="0"/>
              </a:rPr>
              <a:t>oveja,la</a:t>
            </a:r>
            <a:r>
              <a:rPr lang="es-MX" dirty="0">
                <a:latin typeface="Verdana" pitchFamily="34" charset="0"/>
                <a:ea typeface="Verdana" pitchFamily="34" charset="0"/>
                <a:cs typeface="Verdana" pitchFamily="34" charset="0"/>
              </a:rPr>
              <a:t> vaca, la cabra, etc</a:t>
            </a:r>
            <a:r>
              <a:rPr lang="es-MX" dirty="0">
                <a:latin typeface="Franklin Gothic Book" pitchFamily="34" charset="0"/>
              </a:rPr>
              <a:t>.</a:t>
            </a:r>
          </a:p>
          <a:p>
            <a:endParaRPr lang="es-MX" dirty="0">
              <a:latin typeface="Franklin Gothic Book" pitchFamily="34" charset="0"/>
            </a:endParaRPr>
          </a:p>
        </p:txBody>
      </p:sp>
      <p:sp>
        <p:nvSpPr>
          <p:cNvPr id="20484" name="4 Rectángulo"/>
          <p:cNvSpPr>
            <a:spLocks noChangeArrowheads="1"/>
          </p:cNvSpPr>
          <p:nvPr/>
        </p:nvSpPr>
        <p:spPr bwMode="auto">
          <a:xfrm>
            <a:off x="3857625" y="4214813"/>
            <a:ext cx="5000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latin typeface="Verdana" pitchFamily="34" charset="0"/>
                <a:ea typeface="Verdana" pitchFamily="34" charset="0"/>
                <a:cs typeface="Verdana" pitchFamily="34" charset="0"/>
              </a:rPr>
              <a:t>Consumidores secundarios : </a:t>
            </a:r>
            <a:r>
              <a:rPr lang="es-MX" b="1" dirty="0" smtClean="0">
                <a:latin typeface="Verdana" pitchFamily="34" charset="0"/>
                <a:ea typeface="Verdana" pitchFamily="34" charset="0"/>
                <a:cs typeface="Verdana" pitchFamily="34" charset="0"/>
              </a:rPr>
              <a:t>animales </a:t>
            </a:r>
            <a:r>
              <a:rPr lang="es-MX" dirty="0" smtClean="0">
                <a:latin typeface="Verdana" pitchFamily="34" charset="0"/>
                <a:ea typeface="Verdana" pitchFamily="34" charset="0"/>
                <a:cs typeface="Verdana" pitchFamily="34" charset="0"/>
              </a:rPr>
              <a:t>que </a:t>
            </a:r>
            <a:r>
              <a:rPr lang="es-MX" dirty="0">
                <a:latin typeface="Verdana" pitchFamily="34" charset="0"/>
                <a:ea typeface="Verdana" pitchFamily="34" charset="0"/>
                <a:cs typeface="Verdana" pitchFamily="34" charset="0"/>
              </a:rPr>
              <a:t>se alimentan de los </a:t>
            </a:r>
            <a:r>
              <a:rPr lang="es-MX" dirty="0" smtClean="0">
                <a:latin typeface="Verdana" pitchFamily="34" charset="0"/>
                <a:ea typeface="Verdana" pitchFamily="34" charset="0"/>
                <a:cs typeface="Verdana" pitchFamily="34" charset="0"/>
              </a:rPr>
              <a:t>herbívoros, entre </a:t>
            </a:r>
            <a:r>
              <a:rPr lang="es-MX" dirty="0">
                <a:latin typeface="Verdana" pitchFamily="34" charset="0"/>
                <a:ea typeface="Verdana" pitchFamily="34" charset="0"/>
                <a:cs typeface="Verdana" pitchFamily="34" charset="0"/>
              </a:rPr>
              <a:t>ellos tenemos a los carnívoros y </a:t>
            </a:r>
            <a:r>
              <a:rPr lang="es-MX" dirty="0" smtClean="0">
                <a:latin typeface="Verdana" pitchFamily="34" charset="0"/>
                <a:ea typeface="Verdana" pitchFamily="34" charset="0"/>
                <a:cs typeface="Verdana" pitchFamily="34" charset="0"/>
              </a:rPr>
              <a:t>a los </a:t>
            </a:r>
            <a:r>
              <a:rPr lang="es-MX" dirty="0">
                <a:latin typeface="Verdana" pitchFamily="34" charset="0"/>
                <a:ea typeface="Verdana" pitchFamily="34" charset="0"/>
                <a:cs typeface="Verdana" pitchFamily="34" charset="0"/>
              </a:rPr>
              <a:t>insectívoros, como las serpientes, </a:t>
            </a:r>
            <a:r>
              <a:rPr lang="es-MX" dirty="0" err="1" smtClean="0">
                <a:latin typeface="Verdana" pitchFamily="34" charset="0"/>
                <a:ea typeface="Verdana" pitchFamily="34" charset="0"/>
                <a:cs typeface="Verdana" pitchFamily="34" charset="0"/>
              </a:rPr>
              <a:t>lospelícanos</a:t>
            </a:r>
            <a:r>
              <a:rPr lang="es-MX" dirty="0">
                <a:latin typeface="Verdana" pitchFamily="34" charset="0"/>
                <a:ea typeface="Verdana" pitchFamily="34" charset="0"/>
                <a:cs typeface="Verdana" pitchFamily="34" charset="0"/>
              </a:rPr>
              <a:t>, las gaviotas entre otros</a:t>
            </a:r>
          </a:p>
        </p:txBody>
      </p:sp>
      <p:sp>
        <p:nvSpPr>
          <p:cNvPr id="20485" name="6 CuadroTexto"/>
          <p:cNvSpPr txBox="1">
            <a:spLocks noChangeArrowheads="1"/>
          </p:cNvSpPr>
          <p:nvPr/>
        </p:nvSpPr>
        <p:spPr bwMode="auto">
          <a:xfrm>
            <a:off x="1500188" y="642938"/>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MX">
              <a:latin typeface="Franklin Gothic Book" pitchFamily="34" charset="0"/>
            </a:endParaRPr>
          </a:p>
        </p:txBody>
      </p:sp>
      <p:sp>
        <p:nvSpPr>
          <p:cNvPr id="20486" name="8 CuadroTexto"/>
          <p:cNvSpPr txBox="1">
            <a:spLocks noChangeArrowheads="1"/>
          </p:cNvSpPr>
          <p:nvPr/>
        </p:nvSpPr>
        <p:spPr bwMode="auto">
          <a:xfrm>
            <a:off x="1428750" y="571500"/>
            <a:ext cx="415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2800" b="1" dirty="0">
                <a:solidFill>
                  <a:schemeClr val="accent6">
                    <a:lumMod val="75000"/>
                  </a:schemeClr>
                </a:solidFill>
                <a:latin typeface="Verdana" pitchFamily="34" charset="0"/>
                <a:ea typeface="Verdana" pitchFamily="34" charset="0"/>
                <a:cs typeface="Verdana" pitchFamily="34" charset="0"/>
              </a:rPr>
              <a:t>Los consumidores</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143375"/>
            <a:ext cx="30718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Flecha derecha"/>
          <p:cNvSpPr/>
          <p:nvPr/>
        </p:nvSpPr>
        <p:spPr>
          <a:xfrm flipH="1">
            <a:off x="3429000" y="4857750"/>
            <a:ext cx="3571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04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500313"/>
            <a:ext cx="35004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Flecha derecha"/>
          <p:cNvSpPr/>
          <p:nvPr/>
        </p:nvSpPr>
        <p:spPr>
          <a:xfrm>
            <a:off x="4214813" y="3143250"/>
            <a:ext cx="357187" cy="48418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0491" name="15 Rectángulo"/>
          <p:cNvSpPr>
            <a:spLocks noChangeArrowheads="1"/>
          </p:cNvSpPr>
          <p:nvPr/>
        </p:nvSpPr>
        <p:spPr bwMode="auto">
          <a:xfrm>
            <a:off x="0" y="5929313"/>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400" b="1">
                <a:latin typeface="Franklin Gothic Book" pitchFamily="34" charset="0"/>
              </a:rPr>
              <a:t>Productores</a:t>
            </a:r>
            <a:endParaRPr lang="es-MX" sz="1400">
              <a:latin typeface="Franklin Gothic Book" pitchFamily="34" charset="0"/>
            </a:endParaRPr>
          </a:p>
        </p:txBody>
      </p:sp>
      <p:sp>
        <p:nvSpPr>
          <p:cNvPr id="18" name="17 Flecha arriba"/>
          <p:cNvSpPr/>
          <p:nvPr/>
        </p:nvSpPr>
        <p:spPr>
          <a:xfrm>
            <a:off x="642938" y="5643563"/>
            <a:ext cx="71437" cy="357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0493" name="18 Rectángulo"/>
          <p:cNvSpPr>
            <a:spLocks noChangeArrowheads="1"/>
          </p:cNvSpPr>
          <p:nvPr/>
        </p:nvSpPr>
        <p:spPr bwMode="auto">
          <a:xfrm>
            <a:off x="1071563" y="5929313"/>
            <a:ext cx="142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400" b="1">
                <a:latin typeface="Franklin Gothic Book" pitchFamily="34" charset="0"/>
              </a:rPr>
              <a:t>Consumidor</a:t>
            </a:r>
          </a:p>
          <a:p>
            <a:r>
              <a:rPr lang="es-MX" sz="1400" b="1">
                <a:latin typeface="Franklin Gothic Book" pitchFamily="34" charset="0"/>
              </a:rPr>
              <a:t>primario</a:t>
            </a:r>
            <a:endParaRPr lang="es-MX" sz="1400">
              <a:latin typeface="Franklin Gothic Book" pitchFamily="34" charset="0"/>
            </a:endParaRPr>
          </a:p>
        </p:txBody>
      </p:sp>
      <p:sp>
        <p:nvSpPr>
          <p:cNvPr id="20" name="19 Flecha arriba"/>
          <p:cNvSpPr/>
          <p:nvPr/>
        </p:nvSpPr>
        <p:spPr>
          <a:xfrm>
            <a:off x="1500188" y="5643563"/>
            <a:ext cx="71437" cy="357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0495" name="21 Rectángulo"/>
          <p:cNvSpPr>
            <a:spLocks noChangeArrowheads="1"/>
          </p:cNvSpPr>
          <p:nvPr/>
        </p:nvSpPr>
        <p:spPr bwMode="auto">
          <a:xfrm>
            <a:off x="2071688" y="5929313"/>
            <a:ext cx="471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400" b="1">
                <a:latin typeface="Franklin Gothic Book" pitchFamily="34" charset="0"/>
              </a:rPr>
              <a:t>Consumidor</a:t>
            </a:r>
          </a:p>
          <a:p>
            <a:r>
              <a:rPr lang="es-MX" sz="1400" b="1">
                <a:latin typeface="Franklin Gothic Book" pitchFamily="34" charset="0"/>
              </a:rPr>
              <a:t>secundario</a:t>
            </a:r>
            <a:endParaRPr lang="es-MX" sz="1400">
              <a:latin typeface="Franklin Gothic Book" pitchFamily="34" charset="0"/>
            </a:endParaRPr>
          </a:p>
        </p:txBody>
      </p:sp>
      <p:sp>
        <p:nvSpPr>
          <p:cNvPr id="23" name="22 Flecha arriba"/>
          <p:cNvSpPr/>
          <p:nvPr/>
        </p:nvSpPr>
        <p:spPr>
          <a:xfrm flipH="1">
            <a:off x="2357438" y="5643563"/>
            <a:ext cx="71437" cy="357187"/>
          </a:xfrm>
          <a:prstGeom prst="upArrow">
            <a:avLst>
              <a:gd name="adj1" fmla="val 7620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Tree>
    <p:extLst>
      <p:ext uri="{BB962C8B-B14F-4D97-AF65-F5344CB8AC3E}">
        <p14:creationId xmlns:p14="http://schemas.microsoft.com/office/powerpoint/2010/main" val="175513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3008313" cy="1162050"/>
          </a:xfrm>
        </p:spPr>
        <p:txBody>
          <a:bodyPr/>
          <a:lstStyle/>
          <a:p>
            <a:pPr eaLnBrk="1" fontAlgn="auto" hangingPunct="1">
              <a:spcAft>
                <a:spcPts val="0"/>
              </a:spcAft>
              <a:defRPr/>
            </a:pPr>
            <a:r>
              <a:rPr lang="es-MX" i="1" dirty="0" smtClean="0"/>
              <a:t/>
            </a:r>
            <a:br>
              <a:rPr lang="es-MX" i="1" dirty="0" smtClean="0"/>
            </a:br>
            <a:endParaRPr lang="es-MX" dirty="0"/>
          </a:p>
        </p:txBody>
      </p:sp>
      <p:sp>
        <p:nvSpPr>
          <p:cNvPr id="11267" name="2 Marcador de texto"/>
          <p:cNvSpPr>
            <a:spLocks noGrp="1"/>
          </p:cNvSpPr>
          <p:nvPr>
            <p:ph type="body" sz="half" idx="2"/>
          </p:nvPr>
        </p:nvSpPr>
        <p:spPr>
          <a:xfrm>
            <a:off x="357158" y="214290"/>
            <a:ext cx="8472518" cy="4800600"/>
          </a:xfrm>
        </p:spPr>
        <p:txBody>
          <a:bodyPr>
            <a:normAutofit fontScale="92500" lnSpcReduction="10000"/>
          </a:bodyPr>
          <a:lstStyle/>
          <a:p>
            <a:r>
              <a:rPr lang="es-ES" sz="1800" b="1" dirty="0" smtClean="0">
                <a:solidFill>
                  <a:schemeClr val="tx1"/>
                </a:solidFill>
              </a:rPr>
              <a:t>Sustentabilidad Económica</a:t>
            </a:r>
            <a:endParaRPr lang="es-ES" sz="1800" dirty="0" smtClean="0">
              <a:solidFill>
                <a:schemeClr val="tx1"/>
              </a:solidFill>
            </a:endParaRPr>
          </a:p>
          <a:p>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sustentabilidad económica describe las formas de negocio que garantizan un bienestar duradero y sólido a través de un crecimiento económico continuo y estable. El objetivo ésta, en la consideración y conciliación equilibrada del éxito económico, de la compatibilidad social y del trato cuidadoso de los recursos naturales.</a:t>
            </a:r>
          </a:p>
          <a:p>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sustentabilidad económica se mide a través de tres categorías de impacto:</a:t>
            </a:r>
          </a:p>
          <a:p>
            <a:pPr>
              <a:buFont typeface="Wingdings" pitchFamily="2" charset="2"/>
              <a:buChar char="q"/>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Desempeño económico</a:t>
            </a:r>
          </a:p>
          <a:p>
            <a:pPr>
              <a:buFont typeface="Wingdings" pitchFamily="2" charset="2"/>
              <a:buChar char="q"/>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Presencia en el mercado</a:t>
            </a:r>
          </a:p>
          <a:p>
            <a:pPr>
              <a:buFont typeface="Wingdings" pitchFamily="2" charset="2"/>
              <a:buChar char="q"/>
            </a:pPr>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Impactos económicos indirectos.</a:t>
            </a:r>
          </a:p>
          <a:p>
            <a:r>
              <a:rPr lang="es-E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Los indicadores del desempeño económico pretenden medir las consecuencias económicas de las actividades de una organización, y los efectos de éstos en su entorno y en los grupos de interés involucrad</a:t>
            </a:r>
            <a:r>
              <a:rPr lang="es-ES" sz="2000" dirty="0" smtClean="0">
                <a:latin typeface="Tahoma" panose="020B0604030504040204" pitchFamily="34" charset="0"/>
                <a:ea typeface="Tahoma" panose="020B0604030504040204" pitchFamily="34" charset="0"/>
                <a:cs typeface="Tahoma" panose="020B0604030504040204" pitchFamily="34" charset="0"/>
              </a:rPr>
              <a:t>os.</a:t>
            </a:r>
            <a:endParaRPr lang="es-E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4 Rectángulo"/>
          <p:cNvSpPr/>
          <p:nvPr/>
        </p:nvSpPr>
        <p:spPr>
          <a:xfrm>
            <a:off x="3000364" y="5857892"/>
            <a:ext cx="5840445" cy="646331"/>
          </a:xfrm>
          <a:prstGeom prst="rect">
            <a:avLst/>
          </a:prstGeom>
        </p:spPr>
        <p:txBody>
          <a:bodyPr wrap="none">
            <a:spAutoFit/>
          </a:bodyPr>
          <a:lstStyle/>
          <a:p>
            <a:pPr>
              <a:spcBef>
                <a:spcPct val="0"/>
              </a:spcBef>
            </a:pPr>
            <a:r>
              <a:rPr lang="es-MX" altLang="es-MX" sz="3600" cap="all" dirty="0">
                <a:solidFill>
                  <a:srgbClr val="4E3B30"/>
                </a:solidFill>
                <a:effectLst>
                  <a:reflection blurRad="12700" stA="48000" endA="300" endPos="55000" dir="5400000" sy="-90000" algn="bl" rotWithShape="0"/>
                </a:effectLst>
                <a:latin typeface="Franklin Gothic Medium"/>
              </a:rPr>
              <a:t>DESARROLLO SUSTENTABLE</a:t>
            </a:r>
          </a:p>
        </p:txBody>
      </p:sp>
      <p:pic>
        <p:nvPicPr>
          <p:cNvPr id="2052" name="Picture 4" descr="http://www.redxm2.com/wp-content/uploads/2011/09/desarrollo-sustentable-bg.jpg"/>
          <p:cNvPicPr>
            <a:picLocks noChangeAspect="1" noChangeArrowheads="1"/>
          </p:cNvPicPr>
          <p:nvPr/>
        </p:nvPicPr>
        <p:blipFill>
          <a:blip r:embed="rId3"/>
          <a:srcRect/>
          <a:stretch>
            <a:fillRect/>
          </a:stretch>
        </p:blipFill>
        <p:spPr bwMode="auto">
          <a:xfrm>
            <a:off x="107504" y="5085184"/>
            <a:ext cx="1512168" cy="1438968"/>
          </a:xfrm>
          <a:prstGeom prst="rect">
            <a:avLst/>
          </a:prstGeom>
          <a:noFill/>
        </p:spPr>
      </p:pic>
    </p:spTree>
    <p:extLst>
      <p:ext uri="{BB962C8B-B14F-4D97-AF65-F5344CB8AC3E}">
        <p14:creationId xmlns:p14="http://schemas.microsoft.com/office/powerpoint/2010/main" val="10274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ox(in)">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ox(in)">
                                      <p:cBhvr>
                                        <p:cTn id="15" dur="500"/>
                                        <p:tgtEl>
                                          <p:spTgt spid="112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box(in)">
                                      <p:cBhvr>
                                        <p:cTn id="20" dur="500"/>
                                        <p:tgtEl>
                                          <p:spTgt spid="112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Effect transition="in" filter="box(in)">
                                      <p:cBhvr>
                                        <p:cTn id="25" dur="500"/>
                                        <p:tgtEl>
                                          <p:spTgt spid="112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1267">
                                            <p:txEl>
                                              <p:pRg st="5" end="5"/>
                                            </p:txEl>
                                          </p:spTgt>
                                        </p:tgtEl>
                                        <p:attrNameLst>
                                          <p:attrName>style.visibility</p:attrName>
                                        </p:attrNameLst>
                                      </p:cBhvr>
                                      <p:to>
                                        <p:strVal val="visible"/>
                                      </p:to>
                                    </p:set>
                                    <p:animEffect transition="in" filter="box(in)">
                                      <p:cBhvr>
                                        <p:cTn id="30" dur="500"/>
                                        <p:tgtEl>
                                          <p:spTgt spid="1126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box(in)">
                                      <p:cBhvr>
                                        <p:cTn id="35" dur="500"/>
                                        <p:tgtEl>
                                          <p:spTgt spid="1126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box(in)">
                                      <p:cBhvr>
                                        <p:cTn id="4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Rectángulo"/>
          <p:cNvSpPr>
            <a:spLocks noChangeArrowheads="1"/>
          </p:cNvSpPr>
          <p:nvPr/>
        </p:nvSpPr>
        <p:spPr bwMode="auto">
          <a:xfrm>
            <a:off x="928688" y="857250"/>
            <a:ext cx="6643687"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latin typeface="Verdana" pitchFamily="34" charset="0"/>
                <a:ea typeface="Verdana" pitchFamily="34" charset="0"/>
                <a:cs typeface="Verdana" pitchFamily="34" charset="0"/>
              </a:rPr>
              <a:t>Consumidores terciarios : son los carnívoros</a:t>
            </a:r>
          </a:p>
          <a:p>
            <a:r>
              <a:rPr lang="es-MX" sz="2000" dirty="0">
                <a:latin typeface="Verdana" pitchFamily="34" charset="0"/>
                <a:ea typeface="Verdana" pitchFamily="34" charset="0"/>
                <a:cs typeface="Verdana" pitchFamily="34" charset="0"/>
              </a:rPr>
              <a:t>que se alimentan de otros carnívoros como</a:t>
            </a:r>
          </a:p>
          <a:p>
            <a:r>
              <a:rPr lang="es-MX" sz="2000" dirty="0">
                <a:latin typeface="Verdana" pitchFamily="34" charset="0"/>
                <a:ea typeface="Verdana" pitchFamily="34" charset="0"/>
                <a:cs typeface="Verdana" pitchFamily="34" charset="0"/>
              </a:rPr>
              <a:t>el puma, el león, el lobo, el tiburón, el buitre,</a:t>
            </a:r>
          </a:p>
          <a:p>
            <a:r>
              <a:rPr lang="es-MX" sz="2000" dirty="0">
                <a:latin typeface="Verdana" pitchFamily="34" charset="0"/>
                <a:ea typeface="Verdana" pitchFamily="34" charset="0"/>
                <a:cs typeface="Verdana" pitchFamily="34" charset="0"/>
              </a:rPr>
              <a:t>entre otros.</a:t>
            </a: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a:p>
            <a:endParaRPr lang="es-MX" dirty="0">
              <a:latin typeface="Franklin Gothic Book" pitchFamily="34" charset="0"/>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428875"/>
            <a:ext cx="5040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3 Rectángulo"/>
          <p:cNvSpPr>
            <a:spLocks noChangeArrowheads="1"/>
          </p:cNvSpPr>
          <p:nvPr/>
        </p:nvSpPr>
        <p:spPr bwMode="auto">
          <a:xfrm>
            <a:off x="2286000" y="3857625"/>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latin typeface="Verdana" pitchFamily="34" charset="0"/>
                <a:ea typeface="Verdana" pitchFamily="34" charset="0"/>
                <a:cs typeface="Verdana" pitchFamily="34" charset="0"/>
              </a:rPr>
              <a:t>En el mar también se </a:t>
            </a:r>
            <a:r>
              <a:rPr lang="es-MX" sz="2000" b="1" dirty="0" smtClean="0">
                <a:latin typeface="Verdana" pitchFamily="34" charset="0"/>
                <a:ea typeface="Verdana" pitchFamily="34" charset="0"/>
                <a:cs typeface="Verdana" pitchFamily="34" charset="0"/>
              </a:rPr>
              <a:t>observan estas </a:t>
            </a:r>
            <a:r>
              <a:rPr lang="es-MX" sz="2000" b="1" dirty="0">
                <a:latin typeface="Verdana" pitchFamily="34" charset="0"/>
                <a:ea typeface="Verdana" pitchFamily="34" charset="0"/>
                <a:cs typeface="Verdana" pitchFamily="34" charset="0"/>
              </a:rPr>
              <a:t>relaciones alimentarias</a:t>
            </a:r>
            <a:r>
              <a:rPr lang="es-MX" b="1" dirty="0">
                <a:latin typeface="Franklin Gothic Book" pitchFamily="34" charset="0"/>
              </a:rPr>
              <a:t>.</a:t>
            </a:r>
            <a:endParaRPr lang="es-MX" dirty="0">
              <a:latin typeface="Franklin Gothic Book" pitchFamily="34" charset="0"/>
            </a:endParaRPr>
          </a:p>
        </p:txBody>
      </p:sp>
      <p:sp>
        <p:nvSpPr>
          <p:cNvPr id="5" name="4 Flecha abajo"/>
          <p:cNvSpPr/>
          <p:nvPr/>
        </p:nvSpPr>
        <p:spPr>
          <a:xfrm>
            <a:off x="3643313" y="2071688"/>
            <a:ext cx="928687" cy="285750"/>
          </a:xfrm>
          <a:prstGeom prst="downArrow">
            <a:avLst>
              <a:gd name="adj1" fmla="val 50000"/>
              <a:gd name="adj2" fmla="val 526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Tree>
    <p:extLst>
      <p:ext uri="{BB962C8B-B14F-4D97-AF65-F5344CB8AC3E}">
        <p14:creationId xmlns:p14="http://schemas.microsoft.com/office/powerpoint/2010/main" val="13851241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5355" y="908720"/>
            <a:ext cx="4177747" cy="523220"/>
          </a:xfrm>
          <a:prstGeom prst="rect">
            <a:avLst/>
          </a:prstGeom>
        </p:spPr>
        <p:txBody>
          <a:bodyPr wrap="none">
            <a:spAutoFit/>
          </a:bodyPr>
          <a:lstStyle/>
          <a:p>
            <a:r>
              <a:rPr lang="es-MX" sz="2800" dirty="0" smtClean="0">
                <a:solidFill>
                  <a:schemeClr val="accent6">
                    <a:lumMod val="75000"/>
                  </a:schemeClr>
                </a:solidFill>
                <a:latin typeface="Verdana" pitchFamily="34" charset="0"/>
                <a:ea typeface="Verdana" pitchFamily="34" charset="0"/>
                <a:cs typeface="Verdana" pitchFamily="34" charset="0"/>
              </a:rPr>
              <a:t>Los descomponedores</a:t>
            </a:r>
            <a:endParaRPr lang="es-MX" sz="2800" dirty="0">
              <a:solidFill>
                <a:schemeClr val="accent6">
                  <a:lumMod val="75000"/>
                </a:schemeClr>
              </a:solidFill>
              <a:latin typeface="Verdana" pitchFamily="34" charset="0"/>
              <a:ea typeface="Verdana" pitchFamily="34" charset="0"/>
              <a:cs typeface="Verdana" pitchFamily="34" charset="0"/>
            </a:endParaRPr>
          </a:p>
        </p:txBody>
      </p:sp>
      <p:sp>
        <p:nvSpPr>
          <p:cNvPr id="3" name="2 Rectángulo"/>
          <p:cNvSpPr/>
          <p:nvPr/>
        </p:nvSpPr>
        <p:spPr>
          <a:xfrm>
            <a:off x="911351" y="1628800"/>
            <a:ext cx="7272808" cy="2554545"/>
          </a:xfrm>
          <a:prstGeom prst="rect">
            <a:avLst/>
          </a:prstGeom>
        </p:spPr>
        <p:txBody>
          <a:bodyPr wrap="square">
            <a:spAutoFit/>
          </a:bodyPr>
          <a:lstStyle/>
          <a:p>
            <a:r>
              <a:rPr lang="es-MX" sz="2000" dirty="0" smtClean="0">
                <a:latin typeface="Verdana" pitchFamily="34" charset="0"/>
                <a:ea typeface="Verdana" pitchFamily="34" charset="0"/>
                <a:cs typeface="Verdana" pitchFamily="34" charset="0"/>
              </a:rPr>
              <a:t>Se alimentan de los restos de otros organismos. Consumen energía proveniente de las plantas y animales muertos y de sus heces. Son microorganismos como las bacterias y los hongos que, al alimentarse, descomponen la materia orgánica, permitiendo que los elementos se reincorporen al medio ambiente quedando disponibles para ser utilizados nuevamente por los productores.</a:t>
            </a:r>
            <a:endParaRPr lang="es-MX" sz="2000" dirty="0">
              <a:latin typeface="Verdana" pitchFamily="34" charset="0"/>
              <a:ea typeface="Verdana" pitchFamily="34" charset="0"/>
              <a:cs typeface="Verdana" pitchFamily="34" charset="0"/>
            </a:endParaRPr>
          </a:p>
        </p:txBody>
      </p:sp>
      <p:sp>
        <p:nvSpPr>
          <p:cNvPr id="4" name="3 Rectángulo"/>
          <p:cNvSpPr/>
          <p:nvPr/>
        </p:nvSpPr>
        <p:spPr>
          <a:xfrm>
            <a:off x="1187624" y="4653136"/>
            <a:ext cx="6120680" cy="1323439"/>
          </a:xfrm>
          <a:prstGeom prst="rect">
            <a:avLst/>
          </a:prstGeom>
        </p:spPr>
        <p:txBody>
          <a:bodyPr wrap="square">
            <a:spAutoFit/>
          </a:bodyPr>
          <a:lstStyle/>
          <a:p>
            <a:r>
              <a:rPr lang="es-MX" sz="2000" b="1" dirty="0" smtClean="0">
                <a:latin typeface="Verdana" pitchFamily="34" charset="0"/>
                <a:ea typeface="Verdana" pitchFamily="34" charset="0"/>
                <a:cs typeface="Verdana" pitchFamily="34" charset="0"/>
              </a:rPr>
              <a:t>Una de las principales funciones de los organismos descomponedores es la producción  de materia orgánica fértil (humus).</a:t>
            </a:r>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63126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0688"/>
            <a:ext cx="4222823" cy="461665"/>
          </a:xfrm>
          <a:prstGeom prst="rect">
            <a:avLst/>
          </a:prstGeom>
        </p:spPr>
        <p:txBody>
          <a:bodyPr wrap="non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LOS DESCOMPONEDORES</a:t>
            </a:r>
            <a:endParaRPr lang="es-MX" sz="2400" dirty="0">
              <a:solidFill>
                <a:schemeClr val="accent6">
                  <a:lumMod val="75000"/>
                </a:schemeClr>
              </a:solidFill>
              <a:latin typeface="Verdana" pitchFamily="34" charset="0"/>
              <a:ea typeface="Verdana" pitchFamily="34" charset="0"/>
              <a:cs typeface="Verdana" pitchFamily="34" charset="0"/>
            </a:endParaRPr>
          </a:p>
        </p:txBody>
      </p:sp>
      <p:sp>
        <p:nvSpPr>
          <p:cNvPr id="3" name="2 Rectángulo"/>
          <p:cNvSpPr/>
          <p:nvPr/>
        </p:nvSpPr>
        <p:spPr>
          <a:xfrm>
            <a:off x="1259632" y="1484784"/>
            <a:ext cx="6696744" cy="4401205"/>
          </a:xfrm>
          <a:prstGeom prst="rect">
            <a:avLst/>
          </a:prstGeom>
        </p:spPr>
        <p:txBody>
          <a:bodyPr wrap="square">
            <a:spAutoFit/>
          </a:bodyPr>
          <a:lstStyle/>
          <a:p>
            <a:r>
              <a:rPr lang="es-MX" sz="2000" dirty="0" smtClean="0">
                <a:latin typeface="Verdana" pitchFamily="34" charset="0"/>
                <a:ea typeface="Verdana" pitchFamily="34" charset="0"/>
                <a:cs typeface="Verdana" pitchFamily="34" charset="0"/>
              </a:rPr>
              <a:t>Pero las cadenas alimentarias no acaban en el depredador cumbre (ej.: Jote), sino que como todo ser vivo muere, existen necrófagos, como algunos hongos o bacterias que se alimentan de los residuos muertos y detritos en general (organismos descomponedores o detritívoros). </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De esta forma se soluciona en la naturaleza el problema de los residuos. </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Los descomponedores tienen gran importancia en la asimilación de los residuos del resto de la red trófica (hojarasca que se pudre en el suelo, cadáveres, etc.). </a:t>
            </a:r>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917140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533870"/>
            <a:ext cx="6336703" cy="461665"/>
          </a:xfrm>
          <a:prstGeom prst="rect">
            <a:avLst/>
          </a:prstGeom>
        </p:spPr>
        <p:txBody>
          <a:bodyPr wrap="square">
            <a:spAutoFit/>
          </a:bodyPr>
          <a:lstStyle/>
          <a:p>
            <a:pPr lvl="0"/>
            <a:r>
              <a:rPr lang="es-MX" sz="2400" dirty="0">
                <a:solidFill>
                  <a:srgbClr val="F79646">
                    <a:lumMod val="75000"/>
                  </a:srgbClr>
                </a:solidFill>
                <a:latin typeface="Verdana" pitchFamily="34" charset="0"/>
                <a:ea typeface="Verdana" pitchFamily="34" charset="0"/>
                <a:cs typeface="Verdana" pitchFamily="34" charset="0"/>
              </a:rPr>
              <a:t>LOS </a:t>
            </a:r>
            <a:r>
              <a:rPr lang="es-MX" sz="2400" dirty="0" smtClean="0">
                <a:solidFill>
                  <a:srgbClr val="F79646">
                    <a:lumMod val="75000"/>
                  </a:srgbClr>
                </a:solidFill>
                <a:latin typeface="Verdana" pitchFamily="34" charset="0"/>
                <a:ea typeface="Verdana" pitchFamily="34" charset="0"/>
                <a:cs typeface="Verdana" pitchFamily="34" charset="0"/>
              </a:rPr>
              <a:t>DESCOMPONEDORES…..</a:t>
            </a:r>
            <a:endParaRPr lang="es-MX" sz="2400" dirty="0">
              <a:solidFill>
                <a:srgbClr val="F79646">
                  <a:lumMod val="75000"/>
                </a:srgbClr>
              </a:solidFill>
              <a:latin typeface="Verdana" pitchFamily="34" charset="0"/>
              <a:ea typeface="Verdana" pitchFamily="34" charset="0"/>
              <a:cs typeface="Verdana" pitchFamily="34" charset="0"/>
            </a:endParaRPr>
          </a:p>
        </p:txBody>
      </p:sp>
      <p:sp>
        <p:nvSpPr>
          <p:cNvPr id="4" name="3 Rectángulo"/>
          <p:cNvSpPr/>
          <p:nvPr/>
        </p:nvSpPr>
        <p:spPr>
          <a:xfrm>
            <a:off x="1207716" y="1124744"/>
            <a:ext cx="7632848" cy="5909310"/>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Son agentes necesarios para el retorno de los elementos, que si no fuera por ellos se irían quedando acumulados en cadáveres y restos orgánicos sin volver a las estructuras vivas.</a:t>
            </a:r>
          </a:p>
          <a:p>
            <a:r>
              <a:rPr lang="es-MX" sz="2400" dirty="0" smtClean="0">
                <a:latin typeface="Verdana" pitchFamily="34" charset="0"/>
                <a:ea typeface="Verdana" pitchFamily="34" charset="0"/>
                <a:cs typeface="Verdana" pitchFamily="34" charset="0"/>
              </a:rPr>
              <a:t> Gracias a su actividad se cierran los ciclos de los elementos.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Son muy pequeños, están en todas partes, con poblaciones que se multiplican y se desvanecen con rapidez.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Desde el punto de vista del aprovechamiento de la energía son despilfarradores y aprovechan poco la energía: su eficiencia es pequeña.</a:t>
            </a:r>
          </a:p>
          <a:p>
            <a:endParaRPr lang="es-MX" sz="2400" dirty="0" smtClean="0">
              <a:latin typeface="Verdana" pitchFamily="34" charset="0"/>
              <a:ea typeface="Verdana" pitchFamily="34" charset="0"/>
              <a:cs typeface="Verdana" pitchFamily="34" charset="0"/>
            </a:endParaRPr>
          </a:p>
          <a:p>
            <a:endParaRPr lang="es-MX" dirty="0"/>
          </a:p>
        </p:txBody>
      </p:sp>
    </p:spTree>
    <p:extLst>
      <p:ext uri="{BB962C8B-B14F-4D97-AF65-F5344CB8AC3E}">
        <p14:creationId xmlns:p14="http://schemas.microsoft.com/office/powerpoint/2010/main" val="39083408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a 4-3 &gt; Ejemplo de cadena tróf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692696"/>
            <a:ext cx="72040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73770" y="303798"/>
            <a:ext cx="2677784" cy="369332"/>
          </a:xfrm>
          <a:prstGeom prst="rect">
            <a:avLst/>
          </a:prstGeom>
        </p:spPr>
        <p:txBody>
          <a:bodyPr wrap="none">
            <a:spAutoFit/>
          </a:bodyPr>
          <a:lstStyle/>
          <a:p>
            <a:r>
              <a:rPr lang="es-MX" i="1" dirty="0" smtClean="0">
                <a:solidFill>
                  <a:srgbClr val="00B050"/>
                </a:solidFill>
              </a:rPr>
              <a:t>Ejemplo de cadena trófica </a:t>
            </a:r>
            <a:endParaRPr lang="es-MX" i="1" dirty="0">
              <a:solidFill>
                <a:srgbClr val="00B050"/>
              </a:solidFill>
            </a:endParaRPr>
          </a:p>
        </p:txBody>
      </p:sp>
    </p:spTree>
    <p:extLst>
      <p:ext uri="{BB962C8B-B14F-4D97-AF65-F5344CB8AC3E}">
        <p14:creationId xmlns:p14="http://schemas.microsoft.com/office/powerpoint/2010/main" val="3261631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ura 4-4 &gt; Pirámide de energía de una cadena trófica acu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071563"/>
            <a:ext cx="735806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928688" y="609898"/>
            <a:ext cx="5431804" cy="369332"/>
          </a:xfrm>
          <a:prstGeom prst="rect">
            <a:avLst/>
          </a:prstGeom>
        </p:spPr>
        <p:txBody>
          <a:bodyPr wrap="square">
            <a:spAutoFit/>
          </a:bodyPr>
          <a:lstStyle/>
          <a:p>
            <a:pPr lvl="0">
              <a:defRPr/>
            </a:pPr>
            <a:r>
              <a:rPr lang="es-MX" i="1" dirty="0">
                <a:solidFill>
                  <a:srgbClr val="00B050"/>
                </a:solidFill>
                <a:latin typeface="Corbel"/>
                <a:cs typeface="Arial" charset="0"/>
              </a:rPr>
              <a:t>Pirámide de energía de una cadena trófica acuática</a:t>
            </a:r>
            <a:r>
              <a:rPr lang="es-MX" dirty="0">
                <a:solidFill>
                  <a:srgbClr val="00B050"/>
                </a:solidFill>
                <a:latin typeface="Corbel"/>
                <a:cs typeface="Arial" charset="0"/>
              </a:rPr>
              <a:t> </a:t>
            </a:r>
          </a:p>
        </p:txBody>
      </p:sp>
    </p:spTree>
    <p:extLst>
      <p:ext uri="{BB962C8B-B14F-4D97-AF65-F5344CB8AC3E}">
        <p14:creationId xmlns:p14="http://schemas.microsoft.com/office/powerpoint/2010/main" val="46057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412776"/>
            <a:ext cx="6912768" cy="4493538"/>
          </a:xfrm>
          <a:prstGeom prst="rect">
            <a:avLst/>
          </a:prstGeom>
        </p:spPr>
        <p:txBody>
          <a:bodyPr wrap="square">
            <a:spAutoFit/>
          </a:bodyPr>
          <a:lstStyle/>
          <a:p>
            <a:r>
              <a:rPr lang="es-MX" sz="2800" dirty="0" smtClean="0">
                <a:solidFill>
                  <a:schemeClr val="accent6">
                    <a:lumMod val="75000"/>
                  </a:schemeClr>
                </a:solidFill>
                <a:latin typeface="Verdana" pitchFamily="34" charset="0"/>
                <a:ea typeface="Verdana" pitchFamily="34" charset="0"/>
                <a:cs typeface="Verdana" pitchFamily="34" charset="0"/>
              </a:rPr>
              <a:t>LAS TRAMAS ALIMENTARIAS</a:t>
            </a:r>
          </a:p>
          <a:p>
            <a:endParaRPr lang="es-MX" dirty="0" smtClean="0"/>
          </a:p>
          <a:p>
            <a:r>
              <a:rPr lang="es-MX" sz="2000" dirty="0" smtClean="0">
                <a:latin typeface="Verdana" pitchFamily="34" charset="0"/>
                <a:ea typeface="Verdana" pitchFamily="34" charset="0"/>
                <a:cs typeface="Verdana" pitchFamily="34" charset="0"/>
              </a:rPr>
              <a:t>Las diferentes cadenas alimentarias no son tan estáticas ni están aisladas en el ecosistema sino que forman un entramado entre sí y se suele hablar de red trófica o trama alimentaria.</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Los individuos además pueden ocupar diferentes posiciones en las distintas cadenas alimentarias por ejemplo un animal omnívoro, como el humano, puede ser consumidor primario en una  cadena pero ser un consumidor secundario o terciario en otra, comiendo carne de animales herbívoros, carnívoros u otros omnívoros</a:t>
            </a:r>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09872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57450"/>
            <a:ext cx="8496944" cy="6740307"/>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FLUJOS DE ENERGÍA</a:t>
            </a:r>
          </a:p>
          <a:p>
            <a:endParaRPr lang="es-MX" dirty="0" smtClean="0"/>
          </a:p>
          <a:p>
            <a:endParaRPr lang="es-MX" dirty="0" smtClean="0"/>
          </a:p>
          <a:p>
            <a:r>
              <a:rPr lang="es-MX" sz="2400" dirty="0" smtClean="0">
                <a:latin typeface="Verdana" pitchFamily="34" charset="0"/>
                <a:ea typeface="Verdana" pitchFamily="34" charset="0"/>
                <a:cs typeface="Verdana" pitchFamily="34" charset="0"/>
              </a:rPr>
              <a:t>El ecosistema se mantiene en funcionamiento gracias al flujo de energía que va pasando de un nivel al siguiente.</a:t>
            </a:r>
          </a:p>
          <a:p>
            <a:r>
              <a:rPr lang="es-MX" sz="2400" dirty="0" smtClean="0">
                <a:latin typeface="Verdana" pitchFamily="34" charset="0"/>
                <a:ea typeface="Verdana" pitchFamily="34" charset="0"/>
                <a:cs typeface="Verdana" pitchFamily="34" charset="0"/>
              </a:rPr>
              <a:t> La energía fluye a través de la cadena alimentaria sólo en una dirección : va siempre desde el sol, a través de los productores a los descomponedores.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La energía entra en el ecosistema en forma de energía luminosa y sale en forma de energía calorífica que ya no puede reutilizarse para mantener otro ecosistema en funcionamiento. </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Por esto no es posible un ciclo de la energía similar al de los elementos químicos.</a:t>
            </a:r>
          </a:p>
          <a:p>
            <a:endParaRPr lang="es-MX" dirty="0" smtClean="0"/>
          </a:p>
          <a:p>
            <a:endParaRPr lang="es-MX" dirty="0"/>
          </a:p>
        </p:txBody>
      </p:sp>
    </p:spTree>
    <p:extLst>
      <p:ext uri="{BB962C8B-B14F-4D97-AF65-F5344CB8AC3E}">
        <p14:creationId xmlns:p14="http://schemas.microsoft.com/office/powerpoint/2010/main" val="1547141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548680"/>
            <a:ext cx="6264696" cy="4893647"/>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FLUJOS DE ENERGÍA…..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Como establece la primera ley de la termodinámica o ley de conservación de la energía, la energía no se crea ni se destruye, solo se transforma de una variedad a otra. </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Sin embargo la segunda ley señala que cuando se transforma la energía de una variedad a otra, disminuye la cantidad útil, parte se degrada en calor y se disipa.</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417799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476672"/>
            <a:ext cx="7920880" cy="6647974"/>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PRODUCCION  PRIMARIA BRUTA Y NETA</a:t>
            </a:r>
          </a:p>
          <a:p>
            <a:endParaRPr lang="es-MX" dirty="0" smtClean="0"/>
          </a:p>
          <a:p>
            <a:r>
              <a:rPr lang="es-MX" sz="2400" dirty="0" smtClean="0">
                <a:latin typeface="Verdana" pitchFamily="34" charset="0"/>
                <a:ea typeface="Verdana" pitchFamily="34" charset="0"/>
                <a:cs typeface="Verdana" pitchFamily="34" charset="0"/>
              </a:rPr>
              <a:t>Cuando se habla de producción de un ecosistema se hace referencia a la cantidad de energía que ese ecosistema  es capaz de aprovechar.</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Una pradera húmeda y templada, por ejemplo, es capaz de convertir más energía luminosa en biomasa que un desierto y, por tanto, su producción es mayor.</a:t>
            </a:r>
          </a:p>
          <a:p>
            <a:r>
              <a:rPr lang="es-MX" sz="2400" dirty="0" smtClean="0">
                <a:latin typeface="Verdana" pitchFamily="34" charset="0"/>
                <a:ea typeface="Verdana" pitchFamily="34" charset="0"/>
                <a:cs typeface="Verdana" pitchFamily="34" charset="0"/>
              </a:rPr>
              <a:t>La producción primaria bruta de un ecosistema es la energía total fijada por fotosíntesis por las plantas. </a:t>
            </a:r>
          </a:p>
          <a:p>
            <a:r>
              <a:rPr lang="es-MX" sz="2400" dirty="0" smtClean="0">
                <a:latin typeface="Verdana" pitchFamily="34" charset="0"/>
                <a:ea typeface="Verdana" pitchFamily="34" charset="0"/>
                <a:cs typeface="Verdana" pitchFamily="34" charset="0"/>
              </a:rPr>
              <a:t>La producción primaria neta es la energía fijada por fotosíntesis menos la energía empleada en la respiración, es decir la energía que pasa al siguiente nivel trófico.</a:t>
            </a:r>
          </a:p>
          <a:p>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6159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latin typeface="Tahoma" panose="020B0604030504040204" pitchFamily="34" charset="0"/>
                <a:ea typeface="Tahoma" panose="020B0604030504040204" pitchFamily="34" charset="0"/>
                <a:cs typeface="Tahoma" panose="020B0604030504040204" pitchFamily="34" charset="0"/>
              </a:rPr>
              <a:t>INDICADORES DESARROLLO SUSTENTABLE</a:t>
            </a:r>
            <a:endParaRPr lang="es-E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214282" y="1561584"/>
            <a:ext cx="8929718" cy="5643578"/>
          </a:xfrm>
        </p:spPr>
        <p:txBody>
          <a:bodyPr>
            <a:normAutofit fontScale="25000" lnSpcReduction="20000"/>
          </a:bodyPr>
          <a:lstStyle/>
          <a:p>
            <a:pPr>
              <a:buNone/>
            </a:pPr>
            <a:r>
              <a:rPr lang="es-ES" sz="9600" b="1" dirty="0" smtClean="0">
                <a:solidFill>
                  <a:schemeClr val="tx1"/>
                </a:solidFill>
              </a:rPr>
              <a:t>¿ Que es un Indicador?</a:t>
            </a:r>
          </a:p>
          <a:p>
            <a:pPr>
              <a:buNone/>
            </a:pPr>
            <a:endParaRPr lang="es-ES" sz="7400" b="1" dirty="0" smtClean="0">
              <a:solidFill>
                <a:schemeClr val="tx1"/>
              </a:solidFill>
            </a:endParaRPr>
          </a:p>
          <a:p>
            <a:pPr marL="0" indent="0" algn="just">
              <a:buNone/>
            </a:pPr>
            <a:r>
              <a:rPr lang="es-ES" sz="8600" dirty="0" smtClean="0">
                <a:solidFill>
                  <a:schemeClr val="tx1"/>
                </a:solidFill>
              </a:rPr>
              <a:t>Un indicador es una variable  que simplifica información relevante haciendo que un fenómeno se haga perceptible y que pueda medirse y comunicarse de una forma comprensible. </a:t>
            </a:r>
            <a:endParaRPr lang="es-MX" altLang="es-MX" sz="8600" dirty="0" smtClean="0">
              <a:solidFill>
                <a:schemeClr val="tx1"/>
              </a:solidFill>
            </a:endParaRPr>
          </a:p>
          <a:p>
            <a:pPr marL="0" indent="0" algn="ctr">
              <a:buNone/>
            </a:pPr>
            <a:endParaRPr lang="es-MX" altLang="es-MX" sz="4000" dirty="0" smtClean="0">
              <a:solidFill>
                <a:schemeClr val="tx1"/>
              </a:solidFill>
            </a:endParaRPr>
          </a:p>
          <a:p>
            <a:pPr marL="0" indent="0" algn="just">
              <a:buNone/>
            </a:pPr>
            <a:r>
              <a:rPr lang="es-ES" sz="8800" dirty="0" smtClean="0">
                <a:solidFill>
                  <a:schemeClr val="tx1"/>
                </a:solidFill>
              </a:rPr>
              <a:t>Las principales funciones de los indicadores son: </a:t>
            </a:r>
          </a:p>
          <a:p>
            <a:pPr marL="0" indent="0" algn="just">
              <a:buFont typeface="Wingdings" pitchFamily="2" charset="2"/>
              <a:buChar char="q"/>
            </a:pPr>
            <a:r>
              <a:rPr lang="es-ES" sz="8800" dirty="0" smtClean="0">
                <a:solidFill>
                  <a:schemeClr val="tx1"/>
                </a:solidFill>
              </a:rPr>
              <a:t>Evaluar condiciones o tendencias.</a:t>
            </a:r>
          </a:p>
          <a:p>
            <a:pPr marL="0" indent="0" algn="just">
              <a:buNone/>
            </a:pPr>
            <a:endParaRPr lang="es-ES" sz="8800" dirty="0" smtClean="0">
              <a:solidFill>
                <a:schemeClr val="tx1"/>
              </a:solidFill>
            </a:endParaRPr>
          </a:p>
          <a:p>
            <a:pPr marL="0" indent="0" algn="just">
              <a:buFont typeface="Wingdings" pitchFamily="2" charset="2"/>
              <a:buChar char="q"/>
            </a:pPr>
            <a:r>
              <a:rPr lang="es-ES" sz="8800" dirty="0" smtClean="0">
                <a:solidFill>
                  <a:schemeClr val="tx1"/>
                </a:solidFill>
              </a:rPr>
              <a:t>Comparar transversalmente sitios o situaciones para </a:t>
            </a:r>
          </a:p>
          <a:p>
            <a:pPr marL="0" indent="0" algn="just">
              <a:buNone/>
            </a:pPr>
            <a:r>
              <a:rPr lang="es-ES" sz="8800" dirty="0" smtClean="0">
                <a:solidFill>
                  <a:schemeClr val="tx1"/>
                </a:solidFill>
              </a:rPr>
              <a:t>   evaluar metas y objetivos.</a:t>
            </a:r>
          </a:p>
          <a:p>
            <a:pPr marL="0" indent="0" algn="just">
              <a:buNone/>
            </a:pPr>
            <a:endParaRPr lang="es-ES" sz="8800" dirty="0" smtClean="0">
              <a:solidFill>
                <a:schemeClr val="tx1"/>
              </a:solidFill>
            </a:endParaRPr>
          </a:p>
          <a:p>
            <a:pPr marL="0" indent="0" algn="just">
              <a:buFont typeface="Wingdings" pitchFamily="2" charset="2"/>
              <a:buChar char="q"/>
            </a:pPr>
            <a:r>
              <a:rPr lang="es-ES" sz="8800" dirty="0" smtClean="0">
                <a:solidFill>
                  <a:schemeClr val="tx1"/>
                </a:solidFill>
              </a:rPr>
              <a:t>Proveer información preventiva temprana </a:t>
            </a:r>
          </a:p>
          <a:p>
            <a:pPr marL="0" indent="0" algn="just">
              <a:buNone/>
            </a:pPr>
            <a:endParaRPr lang="es-ES" sz="8800" dirty="0" smtClean="0">
              <a:solidFill>
                <a:schemeClr val="tx1"/>
              </a:solidFill>
            </a:endParaRPr>
          </a:p>
          <a:p>
            <a:pPr marL="0" indent="0" algn="just">
              <a:buFont typeface="Wingdings" pitchFamily="2" charset="2"/>
              <a:buChar char="q"/>
            </a:pPr>
            <a:r>
              <a:rPr lang="es-ES" sz="8800" dirty="0" smtClean="0">
                <a:solidFill>
                  <a:schemeClr val="tx1"/>
                </a:solidFill>
              </a:rPr>
              <a:t> Anticipar condiciones y tendencias futuras.</a:t>
            </a:r>
          </a:p>
        </p:txBody>
      </p:sp>
      <p:sp>
        <p:nvSpPr>
          <p:cNvPr id="5" name="1 Título"/>
          <p:cNvSpPr txBox="1">
            <a:spLocks/>
          </p:cNvSpPr>
          <p:nvPr/>
        </p:nvSpPr>
        <p:spPr>
          <a:xfrm>
            <a:off x="428596" y="1571594"/>
            <a:ext cx="3008313" cy="1162050"/>
          </a:xfrm>
          <a:prstGeom prst="rect">
            <a:avLst/>
          </a:prstGeom>
        </p:spPr>
        <p:txBody>
          <a:bodyPr vert="horz" anchor="ctr">
            <a:normAutofit lnSpcReduction="10000"/>
          </a:bodyPr>
          <a:lstStyle/>
          <a:p>
            <a:pPr>
              <a:spcBef>
                <a:spcPct val="0"/>
              </a:spcBef>
              <a:defRPr/>
            </a:pPr>
            <a:r>
              <a:rPr lang="es-MX" sz="3600" i="1" cap="all" smtClean="0">
                <a:solidFill>
                  <a:srgbClr val="4E3B30"/>
                </a:solidFill>
                <a:effectLst>
                  <a:reflection blurRad="12700" stA="48000" endA="300" endPos="55000" dir="5400000" sy="-90000" algn="bl" rotWithShape="0"/>
                </a:effectLst>
                <a:latin typeface="Franklin Gothic Medium"/>
              </a:rPr>
              <a:t/>
            </a:r>
            <a:br>
              <a:rPr lang="es-MX" sz="3600" i="1" cap="all" smtClean="0">
                <a:solidFill>
                  <a:srgbClr val="4E3B30"/>
                </a:solidFill>
                <a:effectLst>
                  <a:reflection blurRad="12700" stA="48000" endA="300" endPos="55000" dir="5400000" sy="-90000" algn="bl" rotWithShape="0"/>
                </a:effectLst>
                <a:latin typeface="Franklin Gothic Medium"/>
              </a:rPr>
            </a:br>
            <a:endParaRPr lang="es-MX" sz="3600" cap="all" dirty="0">
              <a:solidFill>
                <a:srgbClr val="4E3B30"/>
              </a:solidFill>
              <a:effectLst>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9252515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5116" y="620688"/>
            <a:ext cx="8064896" cy="6001643"/>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No toda energía consumida por los herbívoros a partir de las plantas ( a través de nutrientes)estará disponible para el siguiente nivel trófico, ya que de la energía total ingerida parte no es absorbida a nivel intestinal por lo que es eliminado por las </a:t>
            </a:r>
            <a:r>
              <a:rPr lang="es-MX" sz="2400" dirty="0" err="1" smtClean="0">
                <a:latin typeface="Verdana" pitchFamily="34" charset="0"/>
                <a:ea typeface="Verdana" pitchFamily="34" charset="0"/>
                <a:cs typeface="Verdana" pitchFamily="34" charset="0"/>
              </a:rPr>
              <a:t>fecas</a:t>
            </a:r>
            <a:r>
              <a:rPr lang="es-MX" sz="2400" dirty="0" smtClean="0">
                <a:latin typeface="Verdana" pitchFamily="34" charset="0"/>
                <a:ea typeface="Verdana" pitchFamily="34" charset="0"/>
                <a:cs typeface="Verdana" pitchFamily="34" charset="0"/>
              </a:rPr>
              <a:t>, de la absorbida un porcentajes es eliminado por la orina y otro porcentaje es utilizado por el individuo en sus procesos de respiración, movimientos, en general todos los que impliquen gasto de energía (energía que se transformará en calor por lo que dejará de ser útil para el siguiente nivel trófico). Por lo tanto la energía que si estará disponible para el consumidor secundario será la que sea usada para crecimiento (músculos, órganos) del individuo o producción de nuevas crías.</a:t>
            </a:r>
            <a:endParaRPr lang="es-MX" sz="2400" dirty="0">
              <a:latin typeface="Verdana" pitchFamily="34" charset="0"/>
              <a:ea typeface="Verdana" pitchFamily="34" charset="0"/>
              <a:cs typeface="Verdana" pitchFamily="34" charset="0"/>
            </a:endParaRPr>
          </a:p>
        </p:txBody>
      </p:sp>
      <p:sp>
        <p:nvSpPr>
          <p:cNvPr id="3" name="2 Rectángulo"/>
          <p:cNvSpPr/>
          <p:nvPr/>
        </p:nvSpPr>
        <p:spPr>
          <a:xfrm>
            <a:off x="725116" y="51757"/>
            <a:ext cx="3411511" cy="461665"/>
          </a:xfrm>
          <a:prstGeom prst="rect">
            <a:avLst/>
          </a:prstGeom>
        </p:spPr>
        <p:txBody>
          <a:bodyPr wrap="non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FLUJOS DE ENERGÍA</a:t>
            </a:r>
            <a:endParaRPr lang="es-MX" sz="2400"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699309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88640"/>
            <a:ext cx="6984776" cy="6370975"/>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CICLOS DE LA MATERIA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Los seres vivos están formados por elementos químicos, fundamentalmente por oxígeno, hidrógeno, carbono y nitrógeno que, en conjunto, suponen más del 95% de peso de los seres vivos.</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El resto es fósforo, azufre, calcio, potasio, y un largo etcétera de elementos presentes en cantidades muy pequeñas, aunque algunos de ellos muy importantes para el metabolismo.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Estos elementos también se encuentran en la naturaleza no viva, acumulados en depósitos</a:t>
            </a:r>
            <a:r>
              <a:rPr lang="es-MX" dirty="0" smtClean="0"/>
              <a:t>. </a:t>
            </a:r>
            <a:endParaRPr lang="es-MX" dirty="0"/>
          </a:p>
        </p:txBody>
      </p:sp>
    </p:spTree>
    <p:extLst>
      <p:ext uri="{BB962C8B-B14F-4D97-AF65-F5344CB8AC3E}">
        <p14:creationId xmlns:p14="http://schemas.microsoft.com/office/powerpoint/2010/main" val="3312125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836712"/>
            <a:ext cx="7272808" cy="5632311"/>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Así, en la atmósfera hay O2, N2 y CO2. En el suelo H2O, nitratos, fosfatos y otras sales. En las rocas fosfatos, carbonatos, etc. </a:t>
            </a:r>
          </a:p>
          <a:p>
            <a:endParaRPr lang="es-MX" sz="2400" dirty="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Estos elementos son captados por lo vegetales (autótrofos) de la tierra y el aire y transformados en moléculas orgánicas como carbohidratos, lípidos, aminoácidos, etc. los que son la base de la alimentación para organismos heterótrofos.</a:t>
            </a:r>
          </a:p>
          <a:p>
            <a:r>
              <a:rPr lang="es-MX" sz="2400" dirty="0" smtClean="0">
                <a:latin typeface="Verdana" pitchFamily="34" charset="0"/>
                <a:ea typeface="Verdana" pitchFamily="34" charset="0"/>
                <a:cs typeface="Verdana" pitchFamily="34" charset="0"/>
              </a:rPr>
              <a:t> </a:t>
            </a:r>
          </a:p>
          <a:p>
            <a:r>
              <a:rPr lang="es-MX" sz="2400" dirty="0" smtClean="0">
                <a:latin typeface="Verdana" pitchFamily="34" charset="0"/>
                <a:ea typeface="Verdana" pitchFamily="34" charset="0"/>
                <a:cs typeface="Verdana" pitchFamily="34" charset="0"/>
              </a:rPr>
              <a:t>Estos individuos utilizan estas moléculas para obtener la energía (degradándolas) y formar parte de su organismo (músculos, órganos,</a:t>
            </a:r>
          </a:p>
          <a:p>
            <a:r>
              <a:rPr lang="es-MX" sz="2400" dirty="0" smtClean="0">
                <a:latin typeface="Verdana" pitchFamily="34" charset="0"/>
                <a:ea typeface="Verdana" pitchFamily="34" charset="0"/>
                <a:cs typeface="Verdana" pitchFamily="34" charset="0"/>
              </a:rPr>
              <a:t>huesos, etc.)</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565761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476672"/>
            <a:ext cx="4512261" cy="523220"/>
          </a:xfrm>
          <a:prstGeom prst="rect">
            <a:avLst/>
          </a:prstGeom>
        </p:spPr>
        <p:txBody>
          <a:bodyPr wrap="none">
            <a:spAutoFit/>
          </a:bodyPr>
          <a:lstStyle/>
          <a:p>
            <a:r>
              <a:rPr lang="es-MX" sz="2800" dirty="0" smtClean="0">
                <a:solidFill>
                  <a:schemeClr val="accent6">
                    <a:lumMod val="75000"/>
                  </a:schemeClr>
                </a:solidFill>
                <a:latin typeface="Verdana" pitchFamily="34" charset="0"/>
                <a:ea typeface="Verdana" pitchFamily="34" charset="0"/>
                <a:cs typeface="Verdana" pitchFamily="34" charset="0"/>
              </a:rPr>
              <a:t>CICLOS DE LA MATERIA</a:t>
            </a:r>
            <a:endParaRPr lang="es-MX" sz="2800" dirty="0">
              <a:solidFill>
                <a:schemeClr val="accent6">
                  <a:lumMod val="75000"/>
                </a:schemeClr>
              </a:solidFill>
              <a:latin typeface="Verdana" pitchFamily="34" charset="0"/>
              <a:ea typeface="Verdana" pitchFamily="34" charset="0"/>
              <a:cs typeface="Verdana" pitchFamily="34" charset="0"/>
            </a:endParaRPr>
          </a:p>
        </p:txBody>
      </p:sp>
      <p:sp>
        <p:nvSpPr>
          <p:cNvPr id="3" name="2 Rectángulo"/>
          <p:cNvSpPr/>
          <p:nvPr/>
        </p:nvSpPr>
        <p:spPr>
          <a:xfrm>
            <a:off x="1194272" y="1124744"/>
            <a:ext cx="6834112" cy="5262979"/>
          </a:xfrm>
          <a:prstGeom prst="rect">
            <a:avLst/>
          </a:prstGeom>
        </p:spPr>
        <p:txBody>
          <a:bodyPr wrap="square">
            <a:spAutoFit/>
          </a:bodyPr>
          <a:lstStyle/>
          <a:p>
            <a:r>
              <a:rPr lang="es-MX" sz="2400" dirty="0" smtClean="0">
                <a:latin typeface="Verdana" pitchFamily="34" charset="0"/>
                <a:ea typeface="Verdana" pitchFamily="34" charset="0"/>
                <a:cs typeface="Verdana" pitchFamily="34" charset="0"/>
              </a:rPr>
              <a:t>A diferencia del ciclo de la energía, los ciclo de la materia son cerrados, pues los átomos se usan una y otra vez.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Para la perpetuación de los ciclos no se requiere nueva materia, pero si energía, el ciclo de la energía no es cerrado.</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Después de que los seres de los distintos niveles tróficos van consumiendo estas moléculas los van devolviendo a la tierra, la atmósfera o  a las aguas por la respiración, las heces o la descomposición de los cadáveres, cuando mueren. </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460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92696"/>
            <a:ext cx="5832648" cy="4893647"/>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CICLOS DE LA MATERIA….</a:t>
            </a:r>
          </a:p>
          <a:p>
            <a:endParaRPr lang="es-MX" sz="2400" dirty="0" smtClean="0">
              <a:solidFill>
                <a:schemeClr val="accent6">
                  <a:lumMod val="75000"/>
                </a:schemeClr>
              </a:solidFill>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En este punto es fundamental el rol de los descomponedores quienes permiten que los elementos estén disponibles nuevamente para los vegetales.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De esta forma encontramos en todo ecosistema unos ciclos del oxígeno, el carbono, hidrógeno, nitrógeno, etc. cuyo estudio es esencial para conocer su funcionamiento</a:t>
            </a:r>
            <a:r>
              <a:rPr lang="es-MX" dirty="0" smtClean="0"/>
              <a:t>.</a:t>
            </a:r>
            <a:endParaRPr lang="es-MX" dirty="0"/>
          </a:p>
        </p:txBody>
      </p:sp>
    </p:spTree>
    <p:extLst>
      <p:ext uri="{BB962C8B-B14F-4D97-AF65-F5344CB8AC3E}">
        <p14:creationId xmlns:p14="http://schemas.microsoft.com/office/powerpoint/2010/main" val="22080292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76672"/>
            <a:ext cx="7033207" cy="461665"/>
          </a:xfrm>
          <a:prstGeom prst="rect">
            <a:avLst/>
          </a:prstGeom>
        </p:spPr>
        <p:txBody>
          <a:bodyPr wrap="non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CAPACIDAD DE CARGA DE UN ECOSISTEMA</a:t>
            </a:r>
            <a:endParaRPr lang="es-MX" sz="2400" dirty="0">
              <a:solidFill>
                <a:schemeClr val="accent6">
                  <a:lumMod val="75000"/>
                </a:schemeClr>
              </a:solidFill>
              <a:latin typeface="Verdana" pitchFamily="34" charset="0"/>
              <a:ea typeface="Verdana" pitchFamily="34" charset="0"/>
              <a:cs typeface="Verdana" pitchFamily="34" charset="0"/>
            </a:endParaRPr>
          </a:p>
        </p:txBody>
      </p:sp>
      <p:sp>
        <p:nvSpPr>
          <p:cNvPr id="3" name="2 Rectángulo"/>
          <p:cNvSpPr/>
          <p:nvPr/>
        </p:nvSpPr>
        <p:spPr>
          <a:xfrm>
            <a:off x="1115617" y="1124744"/>
            <a:ext cx="7272808" cy="5324535"/>
          </a:xfrm>
          <a:prstGeom prst="rect">
            <a:avLst/>
          </a:prstGeom>
        </p:spPr>
        <p:txBody>
          <a:bodyPr wrap="square">
            <a:spAutoFit/>
          </a:bodyPr>
          <a:lstStyle/>
          <a:p>
            <a:r>
              <a:rPr lang="es-MX" sz="2000" dirty="0" smtClean="0">
                <a:latin typeface="Verdana" pitchFamily="34" charset="0"/>
                <a:ea typeface="Verdana" pitchFamily="34" charset="0"/>
                <a:cs typeface="Verdana" pitchFamily="34" charset="0"/>
              </a:rPr>
              <a:t>La capacidad de carga de un hábitat es el límite superior de su capacidad para sostener la vida.</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En general este parámetro se expresa como el número de individuos que puede sobrevivir en una comunidad estable.</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 En  cuanto se refiere a los animales la capacidad de carga suele ser función de los recursos alimenticios disponibles, en el caso de las plantas depende de los nutrientes minerales, las concentraciones de CO2 o la disponibilidad de luz solar.</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 Cuando la capacidad de carga es relativamente alta las densidades de la población tienden a ser grandes pero si la capacidad es baja, las poblaciones se dispersan.</a:t>
            </a:r>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62879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Rectángulo"/>
          <p:cNvSpPr>
            <a:spLocks noChangeArrowheads="1"/>
          </p:cNvSpPr>
          <p:nvPr/>
        </p:nvSpPr>
        <p:spPr bwMode="auto">
          <a:xfrm>
            <a:off x="928688" y="1143000"/>
            <a:ext cx="4651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400" b="1" dirty="0">
                <a:solidFill>
                  <a:schemeClr val="accent6">
                    <a:lumMod val="75000"/>
                  </a:schemeClr>
                </a:solidFill>
                <a:latin typeface="Verdana" pitchFamily="34" charset="0"/>
              </a:rPr>
              <a:t>TIPOS  DE ECOSISTEMAS</a:t>
            </a:r>
            <a:endParaRPr lang="es-MX" sz="2400" dirty="0">
              <a:solidFill>
                <a:schemeClr val="accent6">
                  <a:lumMod val="75000"/>
                </a:schemeClr>
              </a:solidFill>
              <a:latin typeface="Verdana" pitchFamily="34" charset="0"/>
            </a:endParaRPr>
          </a:p>
        </p:txBody>
      </p:sp>
      <p:sp>
        <p:nvSpPr>
          <p:cNvPr id="32771" name="2 CuadroTexto"/>
          <p:cNvSpPr txBox="1">
            <a:spLocks noChangeArrowheads="1"/>
          </p:cNvSpPr>
          <p:nvPr/>
        </p:nvSpPr>
        <p:spPr bwMode="auto">
          <a:xfrm>
            <a:off x="928688" y="2071688"/>
            <a:ext cx="76438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2000" dirty="0">
                <a:latin typeface="Verdana" pitchFamily="34" charset="0"/>
                <a:ea typeface="Verdana" pitchFamily="34" charset="0"/>
                <a:cs typeface="Verdana" pitchFamily="34" charset="0"/>
              </a:rPr>
              <a:t>Los ecosistemas pueden ser:</a:t>
            </a:r>
          </a:p>
          <a:p>
            <a:pPr eaLnBrk="1" hangingPunct="1"/>
            <a:endParaRPr lang="es-MX" sz="2000" dirty="0">
              <a:latin typeface="Verdana" pitchFamily="34" charset="0"/>
              <a:ea typeface="Verdana" pitchFamily="34" charset="0"/>
              <a:cs typeface="Verdana" pitchFamily="34" charset="0"/>
            </a:endParaRPr>
          </a:p>
          <a:p>
            <a:pPr eaLnBrk="1" hangingPunct="1">
              <a:buFont typeface="Wingdings" pitchFamily="2" charset="2"/>
              <a:buChar char="§"/>
            </a:pPr>
            <a:r>
              <a:rPr lang="es-MX" sz="2000" b="1" dirty="0">
                <a:latin typeface="Verdana" pitchFamily="34" charset="0"/>
                <a:ea typeface="Verdana" pitchFamily="34" charset="0"/>
                <a:cs typeface="Verdana" pitchFamily="34" charset="0"/>
              </a:rPr>
              <a:t>Ecosistemas naturales: Son los que se forman en la Naturaleza sin la  </a:t>
            </a:r>
            <a:r>
              <a:rPr lang="es-MX" sz="2000" b="1" dirty="0" smtClean="0">
                <a:latin typeface="Verdana" pitchFamily="34" charset="0"/>
                <a:ea typeface="Verdana" pitchFamily="34" charset="0"/>
                <a:cs typeface="Verdana" pitchFamily="34" charset="0"/>
              </a:rPr>
              <a:t>intervención </a:t>
            </a:r>
            <a:r>
              <a:rPr lang="es-MX" sz="2000" dirty="0">
                <a:latin typeface="Verdana" pitchFamily="34" charset="0"/>
                <a:ea typeface="Verdana" pitchFamily="34" charset="0"/>
                <a:cs typeface="Verdana" pitchFamily="34" charset="0"/>
              </a:rPr>
              <a:t>del hombre, como por ejemplo, una laguna, un valle y otros.</a:t>
            </a:r>
          </a:p>
          <a:p>
            <a:pPr eaLnBrk="1" hangingPunct="1"/>
            <a:endParaRPr lang="es-MX" sz="2000" dirty="0">
              <a:latin typeface="Verdana" pitchFamily="34" charset="0"/>
              <a:ea typeface="Verdana" pitchFamily="34" charset="0"/>
              <a:cs typeface="Verdana" pitchFamily="34" charset="0"/>
            </a:endParaRPr>
          </a:p>
          <a:p>
            <a:pPr eaLnBrk="1" hangingPunct="1">
              <a:buFont typeface="Wingdings" pitchFamily="2" charset="2"/>
              <a:buChar char="§"/>
            </a:pPr>
            <a:r>
              <a:rPr lang="es-MX" sz="2000" b="1" dirty="0">
                <a:latin typeface="Verdana" pitchFamily="34" charset="0"/>
                <a:ea typeface="Verdana" pitchFamily="34" charset="0"/>
                <a:cs typeface="Verdana" pitchFamily="34" charset="0"/>
              </a:rPr>
              <a:t>Ecosistemas artificiales: Son los creados por el hombre, </a:t>
            </a:r>
            <a:r>
              <a:rPr lang="es-MX" sz="2000" dirty="0">
                <a:latin typeface="Verdana" pitchFamily="34" charset="0"/>
                <a:ea typeface="Verdana" pitchFamily="34" charset="0"/>
                <a:cs typeface="Verdana" pitchFamily="34" charset="0"/>
              </a:rPr>
              <a:t>por ejemplo, </a:t>
            </a:r>
            <a:r>
              <a:rPr lang="es-MX" sz="2000" dirty="0" smtClean="0">
                <a:latin typeface="Verdana" pitchFamily="34" charset="0"/>
                <a:ea typeface="Verdana" pitchFamily="34" charset="0"/>
                <a:cs typeface="Verdana" pitchFamily="34" charset="0"/>
              </a:rPr>
              <a:t>los parques</a:t>
            </a:r>
            <a:r>
              <a:rPr lang="es-MX" sz="2000" dirty="0">
                <a:latin typeface="Verdana" pitchFamily="34" charset="0"/>
                <a:ea typeface="Verdana" pitchFamily="34" charset="0"/>
                <a:cs typeface="Verdana" pitchFamily="34" charset="0"/>
              </a:rPr>
              <a:t>, las chacras, los jardines, entre otros.</a:t>
            </a:r>
          </a:p>
        </p:txBody>
      </p:sp>
    </p:spTree>
    <p:extLst>
      <p:ext uri="{BB962C8B-B14F-4D97-AF65-F5344CB8AC3E}">
        <p14:creationId xmlns:p14="http://schemas.microsoft.com/office/powerpoint/2010/main" val="6168443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Rectángulo"/>
          <p:cNvSpPr>
            <a:spLocks noChangeArrowheads="1"/>
          </p:cNvSpPr>
          <p:nvPr/>
        </p:nvSpPr>
        <p:spPr bwMode="auto">
          <a:xfrm>
            <a:off x="1688728" y="1556792"/>
            <a:ext cx="59293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dirty="0">
                <a:latin typeface="Verdana" pitchFamily="34" charset="0"/>
              </a:rPr>
              <a:t>Los ecosistemas, como todos los sistemas vivos, no son estáticos, sino que varían a lo largo del tiempo, tanto en los valores de los elementos del </a:t>
            </a:r>
            <a:r>
              <a:rPr lang="es-MX" sz="2400" dirty="0">
                <a:solidFill>
                  <a:srgbClr val="FF0000"/>
                </a:solidFill>
                <a:latin typeface="Verdana" pitchFamily="34" charset="0"/>
              </a:rPr>
              <a:t>biotopo</a:t>
            </a:r>
            <a:r>
              <a:rPr lang="es-MX" sz="2400" dirty="0">
                <a:latin typeface="Verdana" pitchFamily="34" charset="0"/>
              </a:rPr>
              <a:t>, como en las especies que forman la</a:t>
            </a:r>
            <a:r>
              <a:rPr lang="es-MX" sz="2400" dirty="0">
                <a:solidFill>
                  <a:srgbClr val="FF0000"/>
                </a:solidFill>
                <a:latin typeface="Verdana" pitchFamily="34" charset="0"/>
              </a:rPr>
              <a:t> biocenosis </a:t>
            </a:r>
            <a:r>
              <a:rPr lang="es-MX" sz="2400" dirty="0">
                <a:latin typeface="Verdana" pitchFamily="34" charset="0"/>
              </a:rPr>
              <a:t>y en su abundancia relativa. </a:t>
            </a:r>
          </a:p>
        </p:txBody>
      </p:sp>
      <p:sp>
        <p:nvSpPr>
          <p:cNvPr id="33795" name="2 CuadroTexto"/>
          <p:cNvSpPr txBox="1">
            <a:spLocks noChangeArrowheads="1"/>
          </p:cNvSpPr>
          <p:nvPr/>
        </p:nvSpPr>
        <p:spPr bwMode="auto">
          <a:xfrm>
            <a:off x="1688728" y="980728"/>
            <a:ext cx="57378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2400" b="1" dirty="0">
                <a:solidFill>
                  <a:srgbClr val="FF0000"/>
                </a:solidFill>
                <a:latin typeface="Verdana" pitchFamily="34" charset="0"/>
              </a:rPr>
              <a:t>CAMBIOS EN LOS ECOSISTEMAS</a:t>
            </a:r>
          </a:p>
          <a:p>
            <a:pPr eaLnBrk="1" hangingPunct="1"/>
            <a:endParaRPr lang="es-MX" dirty="0">
              <a:latin typeface="Georgia" pitchFamily="18" charset="0"/>
            </a:endParaRPr>
          </a:p>
        </p:txBody>
      </p:sp>
      <p:sp>
        <p:nvSpPr>
          <p:cNvPr id="33796" name="4 CuadroTexto"/>
          <p:cNvSpPr txBox="1">
            <a:spLocks noChangeArrowheads="1"/>
          </p:cNvSpPr>
          <p:nvPr/>
        </p:nvSpPr>
        <p:spPr bwMode="auto">
          <a:xfrm>
            <a:off x="251520" y="4675665"/>
            <a:ext cx="86409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2000" dirty="0">
                <a:solidFill>
                  <a:srgbClr val="FF0000"/>
                </a:solidFill>
                <a:latin typeface="Verdana" pitchFamily="34" charset="0"/>
                <a:ea typeface="Verdana" pitchFamily="34" charset="0"/>
                <a:cs typeface="Verdana" pitchFamily="34" charset="0"/>
              </a:rPr>
              <a:t>Biotopo</a:t>
            </a:r>
            <a:r>
              <a:rPr lang="es-MX" sz="2000" dirty="0">
                <a:latin typeface="Verdana" pitchFamily="34" charset="0"/>
                <a:ea typeface="Verdana" pitchFamily="34" charset="0"/>
                <a:cs typeface="Verdana" pitchFamily="34" charset="0"/>
              </a:rPr>
              <a:t>: Medio físico donde se relacionan ,los organismos  vivos.</a:t>
            </a:r>
          </a:p>
          <a:p>
            <a:pPr eaLnBrk="1" hangingPunct="1"/>
            <a:endParaRPr lang="es-MX" sz="2000" dirty="0">
              <a:latin typeface="Verdana" pitchFamily="34" charset="0"/>
              <a:ea typeface="Verdana" pitchFamily="34" charset="0"/>
              <a:cs typeface="Verdana" pitchFamily="34" charset="0"/>
            </a:endParaRPr>
          </a:p>
          <a:p>
            <a:pPr eaLnBrk="1" hangingPunct="1"/>
            <a:endParaRPr lang="es-MX" sz="2000" dirty="0">
              <a:latin typeface="Verdana" pitchFamily="34" charset="0"/>
              <a:ea typeface="Verdana" pitchFamily="34" charset="0"/>
              <a:cs typeface="Verdana" pitchFamily="34" charset="0"/>
            </a:endParaRPr>
          </a:p>
        </p:txBody>
      </p:sp>
      <p:sp>
        <p:nvSpPr>
          <p:cNvPr id="33797" name="5 CuadroTexto"/>
          <p:cNvSpPr txBox="1">
            <a:spLocks noChangeArrowheads="1"/>
          </p:cNvSpPr>
          <p:nvPr/>
        </p:nvSpPr>
        <p:spPr bwMode="auto">
          <a:xfrm>
            <a:off x="251520" y="5233432"/>
            <a:ext cx="6526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2000" dirty="0">
                <a:solidFill>
                  <a:srgbClr val="FF0000"/>
                </a:solidFill>
                <a:latin typeface="Verdana" pitchFamily="34" charset="0"/>
              </a:rPr>
              <a:t>Biocenosis </a:t>
            </a:r>
            <a:r>
              <a:rPr lang="es-MX" sz="2000" dirty="0">
                <a:latin typeface="Verdana" pitchFamily="34" charset="0"/>
              </a:rPr>
              <a:t>:  </a:t>
            </a:r>
            <a:r>
              <a:rPr lang="es-MX" sz="2000" dirty="0" smtClean="0">
                <a:latin typeface="Verdana" pitchFamily="34" charset="0"/>
              </a:rPr>
              <a:t>Relaciones </a:t>
            </a:r>
            <a:r>
              <a:rPr lang="es-MX" sz="2000" dirty="0">
                <a:latin typeface="Verdana" pitchFamily="34" charset="0"/>
              </a:rPr>
              <a:t>entre organismos </a:t>
            </a:r>
            <a:r>
              <a:rPr lang="es-MX" sz="2000" dirty="0" smtClean="0">
                <a:latin typeface="Verdana" pitchFamily="34" charset="0"/>
              </a:rPr>
              <a:t>vivos.</a:t>
            </a:r>
            <a:endParaRPr lang="es-MX" sz="2000" dirty="0">
              <a:latin typeface="Verdana" pitchFamily="34" charset="0"/>
            </a:endParaRPr>
          </a:p>
        </p:txBody>
      </p:sp>
    </p:spTree>
    <p:extLst>
      <p:ext uri="{BB962C8B-B14F-4D97-AF65-F5344CB8AC3E}">
        <p14:creationId xmlns:p14="http://schemas.microsoft.com/office/powerpoint/2010/main" val="14737905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04664"/>
            <a:ext cx="8280920" cy="6278642"/>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LA EVOLUCIÓN EN LOS ECOSISTEMAS</a:t>
            </a:r>
          </a:p>
          <a:p>
            <a:endParaRPr lang="es-MX" dirty="0" smtClean="0"/>
          </a:p>
          <a:p>
            <a:r>
              <a:rPr lang="es-MX" sz="2400" dirty="0" smtClean="0">
                <a:latin typeface="Verdana" pitchFamily="34" charset="0"/>
                <a:ea typeface="Verdana" pitchFamily="34" charset="0"/>
                <a:cs typeface="Verdana" pitchFamily="34" charset="0"/>
              </a:rPr>
              <a:t>El cambio evolutivo es el que ocurre a más largo plazo en los ecosistemas y a él se deben las transformaciones más profundas.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Es el responsable de que el primer ecosistema que existió en la Tierra, consistente en organismos unicelulares simples, se haya transformado en el gran ecosistema que es hoy día la biosfera.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 En este proceso han cambiado tanto las especies como los ecosistemas.</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Este cambio no se aprecia a simple vista, aunque se deduce al observar las especies actuales y el registro fósil.</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914288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10928" y="404664"/>
            <a:ext cx="6624736" cy="4708981"/>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LA DINÁMICA DE LOS ECOSISTEMAS</a:t>
            </a:r>
          </a:p>
          <a:p>
            <a:r>
              <a:rPr lang="es-MX" dirty="0" smtClean="0"/>
              <a:t/>
            </a:r>
            <a:br>
              <a:rPr lang="es-MX" dirty="0" smtClean="0"/>
            </a:br>
            <a:endParaRPr lang="es-MX" dirty="0" smtClean="0"/>
          </a:p>
          <a:p>
            <a:r>
              <a:rPr lang="es-MX" sz="2400" dirty="0" smtClean="0">
                <a:latin typeface="Verdana" pitchFamily="34" charset="0"/>
                <a:ea typeface="Verdana" pitchFamily="34" charset="0"/>
                <a:cs typeface="Verdana" pitchFamily="34" charset="0"/>
              </a:rPr>
              <a:t>Los ecosistemas están en constante cambio. Algunos, los cambios </a:t>
            </a:r>
            <a:r>
              <a:rPr lang="es-MX" sz="2400" dirty="0" err="1" smtClean="0">
                <a:latin typeface="Verdana" pitchFamily="34" charset="0"/>
                <a:ea typeface="Verdana" pitchFamily="34" charset="0"/>
                <a:cs typeface="Verdana" pitchFamily="34" charset="0"/>
              </a:rPr>
              <a:t>paroxísmicos</a:t>
            </a:r>
            <a:r>
              <a:rPr lang="es-MX" sz="2400" dirty="0" smtClean="0">
                <a:latin typeface="Verdana" pitchFamily="34" charset="0"/>
                <a:ea typeface="Verdana" pitchFamily="34" charset="0"/>
                <a:cs typeface="Verdana" pitchFamily="34" charset="0"/>
              </a:rPr>
              <a:t>, se producen bruscamente, como en las erupciones volcánicas.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Existen también cambios periódicos y a corto plazo, como los estacionales; a medio plazo tienen lugar las sucesiones ecológicas y a largo plazo, y muy lentamente, la evolución de las especies.</a:t>
            </a:r>
            <a:endParaRPr lang="es-MX" sz="2400" dirty="0">
              <a:latin typeface="Verdana" pitchFamily="34" charset="0"/>
              <a:ea typeface="Verdana" pitchFamily="34" charset="0"/>
              <a:cs typeface="Verdana" pitchFamily="34" charset="0"/>
            </a:endParaRPr>
          </a:p>
        </p:txBody>
      </p:sp>
      <p:sp>
        <p:nvSpPr>
          <p:cNvPr id="3" name="2 Rectángulo"/>
          <p:cNvSpPr/>
          <p:nvPr/>
        </p:nvSpPr>
        <p:spPr>
          <a:xfrm>
            <a:off x="1475656" y="5517232"/>
            <a:ext cx="5946080" cy="923330"/>
          </a:xfrm>
          <a:prstGeom prst="rect">
            <a:avLst/>
          </a:prstGeom>
        </p:spPr>
        <p:txBody>
          <a:bodyPr wrap="square">
            <a:spAutoFit/>
          </a:bodyPr>
          <a:lstStyle/>
          <a:p>
            <a:pPr lvl="0" fontAlgn="base">
              <a:spcBef>
                <a:spcPct val="0"/>
              </a:spcBef>
              <a:spcAft>
                <a:spcPct val="0"/>
              </a:spcAft>
            </a:pPr>
            <a:r>
              <a:rPr lang="es-ES" b="1" dirty="0">
                <a:solidFill>
                  <a:schemeClr val="accent6">
                    <a:lumMod val="75000"/>
                  </a:schemeClr>
                </a:solidFill>
                <a:latin typeface="Verdana" pitchFamily="34" charset="0"/>
                <a:cs typeface="Arial" charset="0"/>
              </a:rPr>
              <a:t>Paroxismo: </a:t>
            </a:r>
            <a:r>
              <a:rPr lang="es-ES" dirty="0">
                <a:solidFill>
                  <a:prstClr val="white"/>
                </a:solidFill>
                <a:latin typeface="Verdana" pitchFamily="34" charset="0"/>
                <a:cs typeface="Arial" charset="0"/>
              </a:rPr>
              <a:t> </a:t>
            </a:r>
            <a:r>
              <a:rPr lang="es-ES" dirty="0">
                <a:solidFill>
                  <a:srgbClr val="0070C0"/>
                </a:solidFill>
                <a:latin typeface="Verdana" pitchFamily="34" charset="0"/>
                <a:cs typeface="Arial" charset="0"/>
              </a:rPr>
              <a:t> Periodo de máxima intensidad de un fenómeno natural u orgánico: </a:t>
            </a:r>
            <a:r>
              <a:rPr lang="es-ES" b="1" i="1" dirty="0">
                <a:solidFill>
                  <a:srgbClr val="0070C0"/>
                </a:solidFill>
                <a:latin typeface="Verdana" pitchFamily="34" charset="0"/>
                <a:cs typeface="Arial" charset="0"/>
              </a:rPr>
              <a:t>el paroxismo de un movimiento sísmico</a:t>
            </a:r>
            <a:endParaRPr lang="es-MX" b="1" i="1" dirty="0">
              <a:solidFill>
                <a:srgbClr val="0070C0"/>
              </a:solidFill>
              <a:latin typeface="Verdana" pitchFamily="34" charset="0"/>
              <a:cs typeface="Arial" charset="0"/>
            </a:endParaRPr>
          </a:p>
        </p:txBody>
      </p:sp>
    </p:spTree>
    <p:extLst>
      <p:ext uri="{BB962C8B-B14F-4D97-AF65-F5344CB8AC3E}">
        <p14:creationId xmlns:p14="http://schemas.microsoft.com/office/powerpoint/2010/main" val="117071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8679"/>
            <a:ext cx="9324528" cy="584775"/>
          </a:xfrm>
          <a:prstGeom prst="rect">
            <a:avLst/>
          </a:prstGeom>
        </p:spPr>
        <p:txBody>
          <a:bodyPr wrap="square">
            <a:spAutoFit/>
          </a:bodyPr>
          <a:lstStyle/>
          <a:p>
            <a:r>
              <a:rPr lang="es-ES" sz="3200" dirty="0">
                <a:solidFill>
                  <a:srgbClr val="2F5897"/>
                </a:solidFill>
                <a:effectLst>
                  <a:outerShdw blurRad="63500" dist="38100" dir="5400000" algn="t" rotWithShape="0">
                    <a:prstClr val="black">
                      <a:alpha val="25000"/>
                    </a:prstClr>
                  </a:outerShdw>
                </a:effectLst>
                <a:ea typeface="+mj-ea"/>
                <a:cs typeface="+mj-cs"/>
              </a:rPr>
              <a:t>INDICADORES DESARROLLO </a:t>
            </a:r>
            <a:r>
              <a:rPr lang="es-ES" sz="3200" dirty="0" smtClean="0">
                <a:solidFill>
                  <a:srgbClr val="2F5897"/>
                </a:solidFill>
                <a:effectLst>
                  <a:outerShdw blurRad="63500" dist="38100" dir="5400000" algn="t" rotWithShape="0">
                    <a:prstClr val="black">
                      <a:alpha val="25000"/>
                    </a:prstClr>
                  </a:outerShdw>
                </a:effectLst>
                <a:ea typeface="+mj-ea"/>
                <a:cs typeface="+mj-cs"/>
              </a:rPr>
              <a:t>SUSTENTABLE</a:t>
            </a:r>
            <a:endParaRPr lang="es-MX" dirty="0"/>
          </a:p>
        </p:txBody>
      </p:sp>
      <p:sp>
        <p:nvSpPr>
          <p:cNvPr id="3" name="2 Rectángulo"/>
          <p:cNvSpPr/>
          <p:nvPr/>
        </p:nvSpPr>
        <p:spPr>
          <a:xfrm>
            <a:off x="737828" y="2060848"/>
            <a:ext cx="7848872" cy="3323987"/>
          </a:xfrm>
          <a:prstGeom prst="rect">
            <a:avLst/>
          </a:prstGeom>
        </p:spPr>
        <p:txBody>
          <a:bodyPr wrap="square">
            <a:spAutoFit/>
          </a:bodyPr>
          <a:lstStyle/>
          <a:p>
            <a:r>
              <a:rPr lang="es-MX" sz="2400" dirty="0">
                <a:latin typeface="Tahoma" panose="020B0604030504040204" pitchFamily="34" charset="0"/>
                <a:ea typeface="Tahoma" panose="020B0604030504040204" pitchFamily="34" charset="0"/>
                <a:cs typeface="Tahoma" panose="020B0604030504040204" pitchFamily="34" charset="0"/>
              </a:rPr>
              <a:t>Los mayores obstáculos se encuentran en la falta de indicadores para medir el desarrollo sustentable. En principio, ninguno de los tres objetivos del desarrollo sustentable (económico, ambiental y social) se mide actualmente con parámetros compatibles. Los indicadores empleados para cuantificar cada objetivo no tienen un denominador común ni hay fórmulas de conversión universales</a:t>
            </a:r>
            <a:r>
              <a:rPr lang="es-MX" dirty="0"/>
              <a:t>. </a:t>
            </a:r>
          </a:p>
          <a:p>
            <a:endParaRPr lang="es-MX" dirty="0"/>
          </a:p>
        </p:txBody>
      </p:sp>
    </p:spTree>
    <p:extLst>
      <p:ext uri="{BB962C8B-B14F-4D97-AF65-F5344CB8AC3E}">
        <p14:creationId xmlns:p14="http://schemas.microsoft.com/office/powerpoint/2010/main" val="29921332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0"/>
            <a:ext cx="8352928" cy="6186309"/>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EL EQUILIBRIO DE LOS ECOSISTEMAS</a:t>
            </a:r>
          </a:p>
          <a:p>
            <a:endParaRPr lang="es-MX" dirty="0" smtClean="0"/>
          </a:p>
          <a:p>
            <a:endParaRPr lang="es-MX" dirty="0" smtClean="0"/>
          </a:p>
          <a:p>
            <a:r>
              <a:rPr lang="es-MX" sz="2400" dirty="0" smtClean="0">
                <a:latin typeface="Verdana" pitchFamily="34" charset="0"/>
                <a:ea typeface="Verdana" pitchFamily="34" charset="0"/>
                <a:cs typeface="Verdana" pitchFamily="34" charset="0"/>
              </a:rPr>
              <a:t>Un ecosistema está en equilibrio cuando es estable, es decir, cuando no cambia o cambia muy poco con el tiempo. </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Para que un sistema esté en equilibrio no deben producirse grandes cambios en las condiciones ambientales (clima, suelo y agua), el número de individuos ha de mantenerse constante y no deben existir factores externos (contaminación, tala de árboles) que alteren el ecosistema.</a:t>
            </a:r>
          </a:p>
          <a:p>
            <a:endParaRPr lang="es-MX" sz="2400" dirty="0" smtClean="0">
              <a:latin typeface="Verdana" pitchFamily="34" charset="0"/>
              <a:ea typeface="Verdana" pitchFamily="34" charset="0"/>
              <a:cs typeface="Verdana" pitchFamily="34" charset="0"/>
            </a:endParaRPr>
          </a:p>
          <a:p>
            <a:r>
              <a:rPr lang="es-MX" sz="2400" dirty="0" smtClean="0">
                <a:latin typeface="Verdana" pitchFamily="34" charset="0"/>
                <a:ea typeface="Verdana" pitchFamily="34" charset="0"/>
                <a:cs typeface="Verdana" pitchFamily="34" charset="0"/>
              </a:rPr>
              <a:t>Si por cualquier razón, se rompe el equilibrio de un ecosistema, este puede desaparecer y ser sustituido por otro.</a:t>
            </a:r>
            <a:endParaRPr lang="es-MX"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95391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474345"/>
            <a:ext cx="7272808" cy="5970865"/>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Biodiversidad</a:t>
            </a:r>
            <a:r>
              <a:rPr lang="es-MX" dirty="0" smtClean="0"/>
              <a:t>  </a:t>
            </a:r>
          </a:p>
          <a:p>
            <a:endParaRPr lang="es-MX" dirty="0" smtClean="0"/>
          </a:p>
          <a:p>
            <a:r>
              <a:rPr lang="es-MX" sz="2000" dirty="0" smtClean="0">
                <a:latin typeface="Verdana" pitchFamily="34" charset="0"/>
                <a:ea typeface="Verdana" pitchFamily="34" charset="0"/>
                <a:cs typeface="Verdana" pitchFamily="34" charset="0"/>
              </a:rPr>
              <a:t>Del griego β</a:t>
            </a:r>
            <a:r>
              <a:rPr lang="es-MX" sz="2000" dirty="0" err="1" smtClean="0">
                <a:latin typeface="Verdana" pitchFamily="34" charset="0"/>
                <a:ea typeface="Verdana" pitchFamily="34" charset="0"/>
                <a:cs typeface="Verdana" pitchFamily="34" charset="0"/>
              </a:rPr>
              <a:t>ιο</a:t>
            </a:r>
            <a:r>
              <a:rPr lang="es-MX" sz="2000" dirty="0" smtClean="0">
                <a:latin typeface="Verdana" pitchFamily="34" charset="0"/>
                <a:ea typeface="Verdana" pitchFamily="34" charset="0"/>
                <a:cs typeface="Verdana" pitchFamily="34" charset="0"/>
              </a:rPr>
              <a:t>-, vida, y del latín </a:t>
            </a:r>
            <a:r>
              <a:rPr lang="es-MX" sz="2000" dirty="0" err="1" smtClean="0">
                <a:latin typeface="Verdana" pitchFamily="34" charset="0"/>
                <a:ea typeface="Verdana" pitchFamily="34" charset="0"/>
                <a:cs typeface="Verdana" pitchFamily="34" charset="0"/>
              </a:rPr>
              <a:t>diversĭtas</a:t>
            </a:r>
            <a:r>
              <a:rPr lang="es-MX" sz="2000" dirty="0" smtClean="0">
                <a:latin typeface="Verdana" pitchFamily="34" charset="0"/>
                <a:ea typeface="Verdana" pitchFamily="34" charset="0"/>
                <a:cs typeface="Verdana" pitchFamily="34" charset="0"/>
              </a:rPr>
              <a:t>, -</a:t>
            </a:r>
            <a:r>
              <a:rPr lang="es-MX" sz="2000" dirty="0" err="1" smtClean="0">
                <a:latin typeface="Verdana" pitchFamily="34" charset="0"/>
                <a:ea typeface="Verdana" pitchFamily="34" charset="0"/>
                <a:cs typeface="Verdana" pitchFamily="34" charset="0"/>
              </a:rPr>
              <a:t>ātis</a:t>
            </a:r>
            <a:r>
              <a:rPr lang="es-MX" sz="2000" dirty="0" smtClean="0">
                <a:latin typeface="Verdana" pitchFamily="34" charset="0"/>
                <a:ea typeface="Verdana" pitchFamily="34" charset="0"/>
                <a:cs typeface="Verdana" pitchFamily="34" charset="0"/>
              </a:rPr>
              <a:t>, variedad).</a:t>
            </a:r>
          </a:p>
          <a:p>
            <a:r>
              <a:rPr lang="es-MX" sz="2000" dirty="0" smtClean="0">
                <a:latin typeface="Verdana" pitchFamily="34" charset="0"/>
                <a:ea typeface="Verdana" pitchFamily="34" charset="0"/>
                <a:cs typeface="Verdana" pitchFamily="34" charset="0"/>
              </a:rPr>
              <a:t>También llamada diversidad biológica, es el término por el que se hace referencia a la amplia variedad de seres vivos sobre la Tierra y los patrones naturales que la conforman, resultado de miles de millones de años de Evolución según procesos naturales y también, de la influencia creciente de las actividades del ser humano. </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La biodiversidad comprende igualmente la variedad de ecosistemas y las diferencias genéticas dentro de cada especie que permiten la combinación de múltiples formas de vida, y cuyas mutuas interacciones y con el resto del entorno, fundamentan el sustento de la vida sobre el planeta. </a:t>
            </a:r>
          </a:p>
          <a:p>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421033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781745" y="1196752"/>
            <a:ext cx="76438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dirty="0">
                <a:latin typeface="Verdana" pitchFamily="34" charset="0"/>
                <a:ea typeface="Verdana" pitchFamily="34" charset="0"/>
                <a:cs typeface="Verdana" pitchFamily="34" charset="0"/>
              </a:rPr>
              <a:t>La </a:t>
            </a:r>
            <a:r>
              <a:rPr lang="es-MX" sz="2400" i="1" dirty="0">
                <a:latin typeface="Verdana" pitchFamily="34" charset="0"/>
                <a:ea typeface="Verdana" pitchFamily="34" charset="0"/>
                <a:cs typeface="Verdana" pitchFamily="34" charset="0"/>
              </a:rPr>
              <a:t>Cumbre de la Tierra</a:t>
            </a:r>
            <a:r>
              <a:rPr lang="es-MX" sz="2400" dirty="0">
                <a:latin typeface="Verdana" pitchFamily="34" charset="0"/>
                <a:ea typeface="Verdana" pitchFamily="34" charset="0"/>
                <a:cs typeface="Verdana" pitchFamily="34" charset="0"/>
              </a:rPr>
              <a:t> celebrada por </a:t>
            </a:r>
            <a:r>
              <a:rPr lang="es-MX" sz="2400" dirty="0">
                <a:latin typeface="Verdana" pitchFamily="34" charset="0"/>
                <a:ea typeface="Verdana" pitchFamily="34" charset="0"/>
                <a:cs typeface="Verdana" pitchFamily="34" charset="0"/>
                <a:hlinkClick r:id="rId2" action="ppaction://hlinkfile" tooltip="Naciones Unidas"/>
              </a:rPr>
              <a:t>Naciones Unidas</a:t>
            </a:r>
            <a:r>
              <a:rPr lang="es-MX" sz="2400" dirty="0">
                <a:latin typeface="Verdana" pitchFamily="34" charset="0"/>
                <a:ea typeface="Verdana" pitchFamily="34" charset="0"/>
                <a:cs typeface="Verdana" pitchFamily="34" charset="0"/>
              </a:rPr>
              <a:t> en </a:t>
            </a:r>
            <a:r>
              <a:rPr lang="es-MX" sz="2400" dirty="0">
                <a:latin typeface="Verdana" pitchFamily="34" charset="0"/>
                <a:ea typeface="Verdana" pitchFamily="34" charset="0"/>
                <a:cs typeface="Verdana" pitchFamily="34" charset="0"/>
                <a:hlinkClick r:id="rId3" action="ppaction://hlinkfile" tooltip="Río de Janeiro"/>
              </a:rPr>
              <a:t>Río de Janeiro</a:t>
            </a:r>
            <a:r>
              <a:rPr lang="es-MX" sz="2400" dirty="0">
                <a:latin typeface="Verdana" pitchFamily="34" charset="0"/>
                <a:ea typeface="Verdana" pitchFamily="34" charset="0"/>
                <a:cs typeface="Verdana" pitchFamily="34" charset="0"/>
              </a:rPr>
              <a:t> en </a:t>
            </a:r>
            <a:r>
              <a:rPr lang="es-MX" sz="2400" dirty="0">
                <a:latin typeface="Verdana" pitchFamily="34" charset="0"/>
                <a:ea typeface="Verdana" pitchFamily="34" charset="0"/>
                <a:cs typeface="Verdana" pitchFamily="34" charset="0"/>
                <a:hlinkClick r:id="rId4" action="ppaction://hlinkfile" tooltip="1992"/>
              </a:rPr>
              <a:t>1992</a:t>
            </a:r>
            <a:r>
              <a:rPr lang="es-MX" sz="2400" dirty="0">
                <a:latin typeface="Verdana" pitchFamily="34" charset="0"/>
                <a:ea typeface="Verdana" pitchFamily="34" charset="0"/>
                <a:cs typeface="Verdana" pitchFamily="34" charset="0"/>
              </a:rPr>
              <a:t> reconoció la </a:t>
            </a:r>
            <a:r>
              <a:rPr lang="es-MX" sz="2400" b="1" u="sng" dirty="0">
                <a:latin typeface="Verdana" pitchFamily="34" charset="0"/>
                <a:ea typeface="Verdana" pitchFamily="34" charset="0"/>
                <a:cs typeface="Verdana" pitchFamily="34" charset="0"/>
              </a:rPr>
              <a:t>necesidad mundial de conciliar</a:t>
            </a:r>
            <a:r>
              <a:rPr lang="es-MX" sz="2400" dirty="0">
                <a:latin typeface="Verdana" pitchFamily="34" charset="0"/>
                <a:ea typeface="Verdana" pitchFamily="34" charset="0"/>
                <a:cs typeface="Verdana" pitchFamily="34" charset="0"/>
              </a:rPr>
              <a:t> l</a:t>
            </a:r>
            <a:r>
              <a:rPr lang="es-MX" sz="2400" b="1" u="sng" dirty="0">
                <a:latin typeface="Verdana" pitchFamily="34" charset="0"/>
                <a:ea typeface="Verdana" pitchFamily="34" charset="0"/>
                <a:cs typeface="Verdana" pitchFamily="34" charset="0"/>
              </a:rPr>
              <a:t>a preservación futura de la</a:t>
            </a:r>
            <a:r>
              <a:rPr lang="es-MX" sz="2400" dirty="0">
                <a:latin typeface="Verdana" pitchFamily="34" charset="0"/>
                <a:ea typeface="Verdana" pitchFamily="34" charset="0"/>
                <a:cs typeface="Verdana" pitchFamily="34" charset="0"/>
              </a:rPr>
              <a:t> </a:t>
            </a:r>
            <a:r>
              <a:rPr lang="es-MX" sz="2400" b="1" u="sng" dirty="0">
                <a:latin typeface="Verdana" pitchFamily="34" charset="0"/>
                <a:ea typeface="Verdana" pitchFamily="34" charset="0"/>
                <a:cs typeface="Verdana" pitchFamily="34" charset="0"/>
              </a:rPr>
              <a:t>biodiversidad con el progreso humano </a:t>
            </a:r>
            <a:r>
              <a:rPr lang="es-MX" sz="2400" dirty="0">
                <a:latin typeface="Verdana" pitchFamily="34" charset="0"/>
                <a:ea typeface="Verdana" pitchFamily="34" charset="0"/>
                <a:cs typeface="Verdana" pitchFamily="34" charset="0"/>
              </a:rPr>
              <a:t>según criterios de </a:t>
            </a:r>
            <a:r>
              <a:rPr lang="es-MX" sz="2400" dirty="0">
                <a:latin typeface="Verdana" pitchFamily="34" charset="0"/>
                <a:ea typeface="Verdana" pitchFamily="34" charset="0"/>
                <a:cs typeface="Verdana" pitchFamily="34" charset="0"/>
                <a:hlinkClick r:id="rId5" action="ppaction://hlinkfile" tooltip="Desarrollo sostenible"/>
              </a:rPr>
              <a:t>sostenibilidad o sustentabilidad</a:t>
            </a:r>
            <a:r>
              <a:rPr lang="es-MX" sz="2400" dirty="0">
                <a:latin typeface="Verdana" pitchFamily="34" charset="0"/>
                <a:ea typeface="Verdana" pitchFamily="34" charset="0"/>
                <a:cs typeface="Verdana" pitchFamily="34" charset="0"/>
              </a:rPr>
              <a:t> promulgados en el </a:t>
            </a:r>
            <a:r>
              <a:rPr lang="es-MX" sz="2400" i="1" dirty="0">
                <a:latin typeface="Verdana" pitchFamily="34" charset="0"/>
                <a:ea typeface="Verdana" pitchFamily="34" charset="0"/>
                <a:cs typeface="Verdana" pitchFamily="34" charset="0"/>
              </a:rPr>
              <a:t>Convenio internacional sobre la Diversidad Biológica</a:t>
            </a:r>
            <a:r>
              <a:rPr lang="es-MX" sz="2400" dirty="0">
                <a:latin typeface="Verdana" pitchFamily="34" charset="0"/>
                <a:ea typeface="Verdana" pitchFamily="34" charset="0"/>
                <a:cs typeface="Verdana" pitchFamily="34" charset="0"/>
              </a:rPr>
              <a:t> que fue aprobado en </a:t>
            </a:r>
            <a:r>
              <a:rPr lang="es-MX" sz="2400" dirty="0">
                <a:latin typeface="Verdana" pitchFamily="34" charset="0"/>
                <a:ea typeface="Verdana" pitchFamily="34" charset="0"/>
                <a:cs typeface="Verdana" pitchFamily="34" charset="0"/>
                <a:hlinkClick r:id="rId6" action="ppaction://hlinkfile" tooltip="Nairobi"/>
              </a:rPr>
              <a:t>Nairobi</a:t>
            </a:r>
            <a:r>
              <a:rPr lang="es-MX" sz="2400" dirty="0">
                <a:latin typeface="Verdana" pitchFamily="34" charset="0"/>
                <a:ea typeface="Verdana" pitchFamily="34" charset="0"/>
                <a:cs typeface="Verdana" pitchFamily="34" charset="0"/>
              </a:rPr>
              <a:t> el </a:t>
            </a:r>
            <a:r>
              <a:rPr lang="es-MX" sz="2400" dirty="0">
                <a:latin typeface="Verdana" pitchFamily="34" charset="0"/>
                <a:ea typeface="Verdana" pitchFamily="34" charset="0"/>
                <a:cs typeface="Verdana" pitchFamily="34" charset="0"/>
                <a:hlinkClick r:id="rId7" action="ppaction://hlinkfile" tooltip="22 de mayo"/>
              </a:rPr>
              <a:t>22 de mayo</a:t>
            </a:r>
            <a:r>
              <a:rPr lang="es-MX" sz="2400" dirty="0">
                <a:latin typeface="Verdana" pitchFamily="34" charset="0"/>
                <a:ea typeface="Verdana" pitchFamily="34" charset="0"/>
                <a:cs typeface="Verdana" pitchFamily="34" charset="0"/>
              </a:rPr>
              <a:t> de </a:t>
            </a:r>
            <a:r>
              <a:rPr lang="es-MX" sz="2400" dirty="0">
                <a:latin typeface="Verdana" pitchFamily="34" charset="0"/>
                <a:ea typeface="Verdana" pitchFamily="34" charset="0"/>
                <a:cs typeface="Verdana" pitchFamily="34" charset="0"/>
                <a:hlinkClick r:id="rId8" action="ppaction://hlinkfile" tooltip="1972"/>
              </a:rPr>
              <a:t>1972</a:t>
            </a:r>
            <a:r>
              <a:rPr lang="es-MX" sz="2400" dirty="0">
                <a:latin typeface="Verdana" pitchFamily="34" charset="0"/>
                <a:ea typeface="Verdana" pitchFamily="34" charset="0"/>
                <a:cs typeface="Verdana" pitchFamily="34" charset="0"/>
              </a:rPr>
              <a:t>, fecha posteriormente declarada por la Asamblea General de la ONU como "Día internacional de la biodiversidad".</a:t>
            </a:r>
          </a:p>
        </p:txBody>
      </p:sp>
    </p:spTree>
    <p:extLst>
      <p:ext uri="{BB962C8B-B14F-4D97-AF65-F5344CB8AC3E}">
        <p14:creationId xmlns:p14="http://schemas.microsoft.com/office/powerpoint/2010/main" val="4225465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9612" y="620688"/>
            <a:ext cx="7640860" cy="5539978"/>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LA CONSERVACIÓN DE LOS EQUILIBRIOS NATURALES</a:t>
            </a:r>
          </a:p>
          <a:p>
            <a:endParaRPr lang="es-MX" dirty="0" smtClean="0">
              <a:solidFill>
                <a:schemeClr val="accent6">
                  <a:lumMod val="75000"/>
                </a:schemeClr>
              </a:solidFill>
            </a:endParaRPr>
          </a:p>
          <a:p>
            <a:r>
              <a:rPr lang="es-MX" dirty="0" smtClean="0">
                <a:latin typeface="Verdana" pitchFamily="34" charset="0"/>
                <a:ea typeface="Verdana" pitchFamily="34" charset="0"/>
                <a:cs typeface="Verdana" pitchFamily="34" charset="0"/>
              </a:rPr>
              <a:t>La naturaleza constituye un complejo mundo en el que se interrelacionan íntimamente los seres vivos y los inertes. </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El equilibrio que rige este proceso se ha de encontrar perfectamente ajustado a los mecanismos y necesidades que tiene el ecosistema, tanto a lo largo del tiempo como en un momento determinado.</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El problema surge cuando las actividades del hombre rompen este equilibrio, generalmente por la alteración grave de uno de los mecanismos reguladores. </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Así por ejemplo cualquier cadena trófica se encuentra perfectamente regulada por el fenómeno natural de la mortalidad, que actúa a través de dos sistemas: el sistema depredador - presa y el sistema presa - comida. </a:t>
            </a:r>
            <a:endParaRPr lang="es-MX"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300744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8136904" cy="5632311"/>
          </a:xfrm>
          <a:prstGeom prst="rect">
            <a:avLst/>
          </a:prstGeom>
        </p:spPr>
        <p:txBody>
          <a:bodyPr wrap="square">
            <a:spAutoFit/>
          </a:bodyPr>
          <a:lstStyle/>
          <a:p>
            <a:r>
              <a:rPr lang="es-MX" dirty="0" smtClean="0">
                <a:latin typeface="Verdana" pitchFamily="34" charset="0"/>
                <a:ea typeface="Verdana" pitchFamily="34" charset="0"/>
                <a:cs typeface="Verdana" pitchFamily="34" charset="0"/>
              </a:rPr>
              <a:t>En ocasiones el hombre ha provocado la rotura de este equilibrio.</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Es el caso de la alteración de los equilibrios biológicos que se presenta en la actualidad y que son el resultado del acelerado desarrollo industrial, la construcción de infraestructura , la deforestación acelerada, esta última provocó la destrucción de los hábitats naturales.</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El mundo complejo de la biosfera gira en torno a un mecanismo en que cada engranaje tiene una gran importancia y en el momento en que uno de ellos se desequilibre se afecta el conjunto con consecuencias difíciles de predecir.</a:t>
            </a:r>
          </a:p>
          <a:p>
            <a:endParaRPr lang="es-MX" dirty="0" smtClean="0">
              <a:latin typeface="Verdana" pitchFamily="34" charset="0"/>
              <a:ea typeface="Verdana" pitchFamily="34" charset="0"/>
              <a:cs typeface="Verdana" pitchFamily="34" charset="0"/>
            </a:endParaRPr>
          </a:p>
          <a:p>
            <a:r>
              <a:rPr lang="es-MX" dirty="0" smtClean="0">
                <a:latin typeface="Verdana" pitchFamily="34" charset="0"/>
                <a:ea typeface="Verdana" pitchFamily="34" charset="0"/>
                <a:cs typeface="Verdana" pitchFamily="34" charset="0"/>
              </a:rPr>
              <a:t>La estabilidad biológica es el resultado de la autorregulación, la cual depende del grado de complejidad y heterogeneidad del ecosistema. La estabilidad de un ecosistema es relativa, ya que se encuentra en un equilibrio dinámico, en el cual las comunidades bióticas se van adaptando a las variaciones bióticas y abióticas del medio. Cuando el hombre lo permite los sistemas evolucionan hacia una mayor estabilidad y complejidad</a:t>
            </a:r>
            <a:endParaRPr lang="es-MX"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7542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12845"/>
            <a:ext cx="7344816" cy="5940088"/>
          </a:xfrm>
          <a:prstGeom prst="rect">
            <a:avLst/>
          </a:prstGeom>
        </p:spPr>
        <p:txBody>
          <a:bodyPr wrap="square">
            <a:spAutoFit/>
          </a:bodyPr>
          <a:lstStyle/>
          <a:p>
            <a:r>
              <a:rPr lang="es-MX" sz="2400" dirty="0" smtClean="0">
                <a:solidFill>
                  <a:schemeClr val="accent6">
                    <a:lumMod val="75000"/>
                  </a:schemeClr>
                </a:solidFill>
                <a:latin typeface="Verdana" pitchFamily="34" charset="0"/>
                <a:ea typeface="Verdana" pitchFamily="34" charset="0"/>
                <a:cs typeface="Verdana" pitchFamily="34" charset="0"/>
              </a:rPr>
              <a:t>CONTAMINACIÓN</a:t>
            </a:r>
          </a:p>
          <a:p>
            <a:endParaRPr lang="es-MX" dirty="0" smtClean="0"/>
          </a:p>
          <a:p>
            <a:endParaRPr lang="es-MX" dirty="0" smtClean="0"/>
          </a:p>
          <a:p>
            <a:r>
              <a:rPr lang="es-MX" sz="2000" dirty="0" smtClean="0">
                <a:latin typeface="Verdana" pitchFamily="34" charset="0"/>
                <a:ea typeface="Verdana" pitchFamily="34" charset="0"/>
                <a:cs typeface="Verdana" pitchFamily="34" charset="0"/>
              </a:rPr>
              <a:t>La contaminación se define en términos generales como la introducción de sustancias dañinas al ecosistema. Normalmente se piensa que la contaminación es una actividad humana cuyos resultados son el desecho de plásticos, toxinas sintéticas, sustancias químicas no degradables, etc. </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En los canales de flujo de los ecosistemas, también intervienen procesos naturales cuyos productos hacen que los ecosistemas se “indigesten”, “vomite” o incluso mueran. </a:t>
            </a:r>
          </a:p>
          <a:p>
            <a:endParaRPr lang="es-MX" sz="2000" dirty="0" smtClean="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Los volcanes activos o los incendios forestales arrojan cenizas y otros contaminantes atmosféricos que pueden dañar gravemente a los ecosistemas incluso destruirlos.</a:t>
            </a:r>
            <a:endParaRPr lang="es-MX"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555413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1928813"/>
            <a:ext cx="8686800" cy="2786062"/>
          </a:xfrm>
        </p:spPr>
        <p:txBody>
          <a:bodyPr/>
          <a:lstStyle/>
          <a:p>
            <a:pPr eaLnBrk="1" hangingPunct="1">
              <a:defRPr/>
            </a:pPr>
            <a:r>
              <a:rPr lang="es-MX" dirty="0" smtClean="0"/>
              <a:t>        </a:t>
            </a:r>
            <a:r>
              <a:rPr lang="es-MX" b="1" dirty="0" smtClean="0">
                <a:solidFill>
                  <a:srgbClr val="FF0000"/>
                </a:solidFill>
              </a:rPr>
              <a:t>Adaptación al cambio</a:t>
            </a:r>
          </a:p>
        </p:txBody>
      </p:sp>
    </p:spTree>
    <p:extLst>
      <p:ext uri="{BB962C8B-B14F-4D97-AF65-F5344CB8AC3E}">
        <p14:creationId xmlns:p14="http://schemas.microsoft.com/office/powerpoint/2010/main" val="4905489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Rectángulo"/>
          <p:cNvSpPr>
            <a:spLocks noChangeArrowheads="1"/>
          </p:cNvSpPr>
          <p:nvPr/>
        </p:nvSpPr>
        <p:spPr bwMode="auto">
          <a:xfrm>
            <a:off x="1714500" y="806450"/>
            <a:ext cx="267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b="1">
                <a:solidFill>
                  <a:srgbClr val="FF0000"/>
                </a:solidFill>
                <a:latin typeface="Verdana" pitchFamily="34" charset="0"/>
              </a:rPr>
              <a:t>¿Qué es evolución?</a:t>
            </a:r>
          </a:p>
        </p:txBody>
      </p:sp>
      <p:sp>
        <p:nvSpPr>
          <p:cNvPr id="45059" name="3 Rectángulo"/>
          <p:cNvSpPr>
            <a:spLocks noChangeArrowheads="1"/>
          </p:cNvSpPr>
          <p:nvPr/>
        </p:nvSpPr>
        <p:spPr bwMode="auto">
          <a:xfrm>
            <a:off x="2286000" y="1928813"/>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latin typeface="Verdana" pitchFamily="34" charset="0"/>
              </a:rPr>
              <a:t>Evolución es </a:t>
            </a:r>
            <a:r>
              <a:rPr lang="es-MX" b="1">
                <a:latin typeface="Verdana" pitchFamily="34" charset="0"/>
              </a:rPr>
              <a:t>cambio</a:t>
            </a:r>
            <a:r>
              <a:rPr lang="es-MX">
                <a:latin typeface="Verdana" pitchFamily="34" charset="0"/>
              </a:rPr>
              <a:t> y la evolución biológica puede ser definida como cambios en cualquier atributo de la población en el tiempo. </a:t>
            </a:r>
          </a:p>
          <a:p>
            <a:endParaRPr lang="es-MX">
              <a:latin typeface="Verdana" pitchFamily="34" charset="0"/>
            </a:endParaRPr>
          </a:p>
          <a:p>
            <a:r>
              <a:rPr lang="es-MX">
                <a:latin typeface="Verdana" pitchFamily="34" charset="0"/>
              </a:rPr>
              <a:t>Los cambios evolutivos permiten la </a:t>
            </a:r>
            <a:r>
              <a:rPr lang="es-MX" b="1">
                <a:latin typeface="Verdana" pitchFamily="34" charset="0"/>
              </a:rPr>
              <a:t>adaptación </a:t>
            </a:r>
            <a:r>
              <a:rPr lang="es-MX">
                <a:latin typeface="Verdana" pitchFamily="34" charset="0"/>
              </a:rPr>
              <a:t>y deben envolver un cambio en la frecuencia de genes de los individuos en una población de una generación a otra. </a:t>
            </a:r>
          </a:p>
        </p:txBody>
      </p:sp>
    </p:spTree>
    <p:extLst>
      <p:ext uri="{BB962C8B-B14F-4D97-AF65-F5344CB8AC3E}">
        <p14:creationId xmlns:p14="http://schemas.microsoft.com/office/powerpoint/2010/main" val="26303549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Rectángulo"/>
          <p:cNvSpPr>
            <a:spLocks noChangeArrowheads="1"/>
          </p:cNvSpPr>
          <p:nvPr/>
        </p:nvSpPr>
        <p:spPr bwMode="auto">
          <a:xfrm>
            <a:off x="871538" y="260350"/>
            <a:ext cx="7429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600" b="1" dirty="0">
                <a:solidFill>
                  <a:srgbClr val="FF0000"/>
                </a:solidFill>
                <a:latin typeface="Verdana" pitchFamily="34" charset="0"/>
              </a:rPr>
              <a:t>La  teoría de la selección natural</a:t>
            </a:r>
            <a:r>
              <a:rPr lang="es-MX" sz="1600" dirty="0">
                <a:latin typeface="Verdana" pitchFamily="34" charset="0"/>
              </a:rPr>
              <a:t>, </a:t>
            </a:r>
          </a:p>
          <a:p>
            <a:endParaRPr lang="es-MX" sz="1600" dirty="0">
              <a:latin typeface="Verdana" pitchFamily="34" charset="0"/>
            </a:endParaRPr>
          </a:p>
          <a:p>
            <a:r>
              <a:rPr lang="es-MX" sz="1600" dirty="0">
                <a:latin typeface="Verdana" pitchFamily="34" charset="0"/>
              </a:rPr>
              <a:t>Fue  propuesta en 1859 por Charles Darwin, explica el mecanismo que dirige la evolución adaptativa y opera a través de los siguientes pasos</a:t>
            </a:r>
            <a:r>
              <a:rPr lang="es-MX" sz="1600" dirty="0" smtClean="0">
                <a:latin typeface="Verdana" pitchFamily="34" charset="0"/>
              </a:rPr>
              <a:t>:</a:t>
            </a:r>
          </a:p>
          <a:p>
            <a:endParaRPr lang="es-MX" sz="1600" dirty="0">
              <a:latin typeface="Verdana" pitchFamily="34" charset="0"/>
            </a:endParaRPr>
          </a:p>
          <a:p>
            <a:endParaRPr lang="es-MX" sz="1600" dirty="0">
              <a:latin typeface="Verdana" pitchFamily="34" charset="0"/>
            </a:endParaRPr>
          </a:p>
        </p:txBody>
      </p:sp>
      <p:sp>
        <p:nvSpPr>
          <p:cNvPr id="46083" name="2 Rectángulo"/>
          <p:cNvSpPr>
            <a:spLocks noChangeArrowheads="1"/>
          </p:cNvSpPr>
          <p:nvPr/>
        </p:nvSpPr>
        <p:spPr bwMode="auto">
          <a:xfrm>
            <a:off x="871537" y="1700808"/>
            <a:ext cx="75723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600" dirty="0">
                <a:latin typeface="Verdana" pitchFamily="34" charset="0"/>
              </a:rPr>
              <a:t>En todos los grupos de plantas y animales hay variación. Los individuos de la misma especie no son idénticos en una población.</a:t>
            </a:r>
          </a:p>
          <a:p>
            <a:r>
              <a:rPr lang="es-MX" sz="1600" dirty="0">
                <a:latin typeface="Verdana" pitchFamily="34" charset="0"/>
              </a:rPr>
              <a:t> </a:t>
            </a:r>
          </a:p>
          <a:p>
            <a:r>
              <a:rPr lang="es-MX" sz="1600" dirty="0">
                <a:latin typeface="Verdana" pitchFamily="34" charset="0"/>
              </a:rPr>
              <a:t>Parte de la variación es heredable. En otras palabras, las características de un individuo se determinan por su constitución genética. Los individuos reciben sus genes de sus ancestros.</a:t>
            </a:r>
          </a:p>
          <a:p>
            <a:endParaRPr lang="es-MX" sz="1600" dirty="0">
              <a:latin typeface="Verdana" pitchFamily="34" charset="0"/>
            </a:endParaRPr>
          </a:p>
          <a:p>
            <a:r>
              <a:rPr lang="es-MX" sz="1600" dirty="0">
                <a:latin typeface="Verdana" pitchFamily="34" charset="0"/>
              </a:rPr>
              <a:t>Todas las poblaciones producen un exceso de descendientes. </a:t>
            </a:r>
          </a:p>
          <a:p>
            <a:endParaRPr lang="es-MX" sz="1600" dirty="0">
              <a:latin typeface="Verdana" pitchFamily="34" charset="0"/>
            </a:endParaRPr>
          </a:p>
          <a:p>
            <a:r>
              <a:rPr lang="es-MX" sz="1600" dirty="0">
                <a:latin typeface="Verdana" pitchFamily="34" charset="0"/>
              </a:rPr>
              <a:t>Entre los descendientes se presenta competencia por los recursos limitados.</a:t>
            </a:r>
          </a:p>
          <a:p>
            <a:endParaRPr lang="es-MX" sz="1600" dirty="0">
              <a:latin typeface="Verdana" pitchFamily="34" charset="0"/>
            </a:endParaRPr>
          </a:p>
          <a:p>
            <a:r>
              <a:rPr lang="es-MX" sz="1600" dirty="0">
                <a:latin typeface="Verdana" pitchFamily="34" charset="0"/>
              </a:rPr>
              <a:t>Sí las características de esos organismos se heredan, los rasgos favorecidos serán más frecuentes en la próxima generación.</a:t>
            </a:r>
          </a:p>
          <a:p>
            <a:r>
              <a:rPr lang="es-MX" sz="1600" dirty="0">
                <a:latin typeface="Verdana" pitchFamily="34" charset="0"/>
              </a:rPr>
              <a:t> </a:t>
            </a:r>
          </a:p>
          <a:p>
            <a:r>
              <a:rPr lang="es-MX" sz="1600" dirty="0">
                <a:latin typeface="Verdana" pitchFamily="34" charset="0"/>
              </a:rPr>
              <a:t>El número de descendientes que un individuo deja, depende de la interacción entre las características del individuo y su ambiente. </a:t>
            </a:r>
          </a:p>
        </p:txBody>
      </p:sp>
    </p:spTree>
    <p:extLst>
      <p:ext uri="{BB962C8B-B14F-4D97-AF65-F5344CB8AC3E}">
        <p14:creationId xmlns:p14="http://schemas.microsoft.com/office/powerpoint/2010/main" val="40949864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CuadroTexto"/>
          <p:cNvSpPr txBox="1">
            <a:spLocks noChangeArrowheads="1"/>
          </p:cNvSpPr>
          <p:nvPr/>
        </p:nvSpPr>
        <p:spPr bwMode="auto">
          <a:xfrm>
            <a:off x="928688" y="682625"/>
            <a:ext cx="2779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b="1">
                <a:solidFill>
                  <a:srgbClr val="FF0000"/>
                </a:solidFill>
                <a:latin typeface="Verdana" pitchFamily="34" charset="0"/>
              </a:rPr>
              <a:t>Selección natural</a:t>
            </a:r>
          </a:p>
        </p:txBody>
      </p:sp>
      <p:sp>
        <p:nvSpPr>
          <p:cNvPr id="47107" name="2 Rectángulo"/>
          <p:cNvSpPr>
            <a:spLocks noChangeArrowheads="1"/>
          </p:cNvSpPr>
          <p:nvPr/>
        </p:nvSpPr>
        <p:spPr bwMode="auto">
          <a:xfrm>
            <a:off x="928688" y="1285875"/>
            <a:ext cx="692943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latin typeface="Calibri" pitchFamily="34" charset="0"/>
              </a:rPr>
              <a:t> </a:t>
            </a:r>
            <a:r>
              <a:rPr lang="es-MX">
                <a:latin typeface="Verdana" pitchFamily="34" charset="0"/>
              </a:rPr>
              <a:t>Los procesos de selección natural son el resultado final de los procesos ecológicos en acción. </a:t>
            </a:r>
          </a:p>
          <a:p>
            <a:endParaRPr lang="es-MX">
              <a:latin typeface="Verdana" pitchFamily="34" charset="0"/>
            </a:endParaRPr>
          </a:p>
          <a:p>
            <a:r>
              <a:rPr lang="es-MX">
                <a:latin typeface="Verdana" pitchFamily="34" charset="0"/>
              </a:rPr>
              <a:t>Los ambientes que los organismos habitan permitirán la selección que tiene lugar. </a:t>
            </a:r>
          </a:p>
          <a:p>
            <a:endParaRPr lang="es-MX">
              <a:latin typeface="Verdana" pitchFamily="34" charset="0"/>
            </a:endParaRPr>
          </a:p>
          <a:p>
            <a:r>
              <a:rPr lang="es-MX">
                <a:latin typeface="Verdana" pitchFamily="34" charset="0"/>
              </a:rPr>
              <a:t>La distribución, abundancia y diversidad actual de animales y plantas son el resultado de procesos evolutivos ocurridos en el pasado, los cuales moldearon el ambiente del presente.</a:t>
            </a:r>
          </a:p>
          <a:p>
            <a:endParaRPr lang="es-MX">
              <a:latin typeface="Verdana" pitchFamily="34" charset="0"/>
            </a:endParaRPr>
          </a:p>
          <a:p>
            <a:r>
              <a:rPr lang="es-MX" i="1">
                <a:latin typeface="Verdana" pitchFamily="34" charset="0"/>
              </a:rPr>
              <a:t>Evolución</a:t>
            </a:r>
            <a:r>
              <a:rPr lang="es-MX">
                <a:latin typeface="Verdana" pitchFamily="34" charset="0"/>
              </a:rPr>
              <a:t> es el </a:t>
            </a:r>
            <a:r>
              <a:rPr lang="es-MX" b="1">
                <a:latin typeface="Verdana" pitchFamily="34" charset="0"/>
              </a:rPr>
              <a:t>cambio </a:t>
            </a:r>
            <a:r>
              <a:rPr lang="es-MX">
                <a:latin typeface="Verdana" pitchFamily="34" charset="0"/>
              </a:rPr>
              <a:t>genético en un linaje a través del tiempo, lo cual permite la formación de nuevas especies y La </a:t>
            </a:r>
            <a:r>
              <a:rPr lang="es-MX" i="1">
                <a:latin typeface="Verdana" pitchFamily="34" charset="0"/>
              </a:rPr>
              <a:t>selección natural </a:t>
            </a:r>
            <a:r>
              <a:rPr lang="es-MX">
                <a:latin typeface="Verdana" pitchFamily="34" charset="0"/>
              </a:rPr>
              <a:t>es el proceso más importante que determina, cual de una variedad de formas es la que sobrevive.</a:t>
            </a:r>
          </a:p>
          <a:p>
            <a:r>
              <a:rPr lang="es-MX" b="1">
                <a:latin typeface="Verdana" pitchFamily="34" charset="0"/>
              </a:rPr>
              <a:t>-Adaptación-</a:t>
            </a:r>
          </a:p>
          <a:p>
            <a:r>
              <a:rPr lang="es-MX" b="1">
                <a:latin typeface="Calibri" pitchFamily="34" charset="0"/>
              </a:rPr>
              <a:t> </a:t>
            </a:r>
          </a:p>
        </p:txBody>
      </p:sp>
    </p:spTree>
    <p:extLst>
      <p:ext uri="{BB962C8B-B14F-4D97-AF65-F5344CB8AC3E}">
        <p14:creationId xmlns:p14="http://schemas.microsoft.com/office/powerpoint/2010/main" val="725388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TotalTime>
  <Words>7138</Words>
  <Application>Microsoft Office PowerPoint</Application>
  <PresentationFormat>Presentación en pantalla (4:3)</PresentationFormat>
  <Paragraphs>733</Paragraphs>
  <Slides>100</Slides>
  <Notes>20</Notes>
  <HiddenSlides>0</HiddenSlides>
  <MMClips>0</MMClips>
  <ScaleCrop>false</ScaleCrop>
  <HeadingPairs>
    <vt:vector size="6" baseType="variant">
      <vt:variant>
        <vt:lpstr>Fuentes usadas</vt:lpstr>
      </vt:variant>
      <vt:variant>
        <vt:i4>17</vt:i4>
      </vt:variant>
      <vt:variant>
        <vt:lpstr>Tema</vt:lpstr>
      </vt:variant>
      <vt:variant>
        <vt:i4>3</vt:i4>
      </vt:variant>
      <vt:variant>
        <vt:lpstr>Títulos de diapositiva</vt:lpstr>
      </vt:variant>
      <vt:variant>
        <vt:i4>100</vt:i4>
      </vt:variant>
    </vt:vector>
  </HeadingPairs>
  <TitlesOfParts>
    <vt:vector size="120" baseType="lpstr">
      <vt:lpstr>Arial</vt:lpstr>
      <vt:lpstr>Book Antiqua</vt:lpstr>
      <vt:lpstr>Calibri</vt:lpstr>
      <vt:lpstr>Century Gothic</vt:lpstr>
      <vt:lpstr>Consolas</vt:lpstr>
      <vt:lpstr>Corbel</vt:lpstr>
      <vt:lpstr>Courier New</vt:lpstr>
      <vt:lpstr>Franklin Gothic Book</vt:lpstr>
      <vt:lpstr>Franklin Gothic Medium</vt:lpstr>
      <vt:lpstr>Georgia</vt:lpstr>
      <vt:lpstr>Lucida Sans</vt:lpstr>
      <vt:lpstr>Palatino Linotype</vt:lpstr>
      <vt:lpstr>Tahoma</vt:lpstr>
      <vt:lpstr>Verdana</vt:lpstr>
      <vt:lpstr>Wingdings</vt:lpstr>
      <vt:lpstr>Wingdings 2</vt:lpstr>
      <vt:lpstr>Wingdings 3</vt:lpstr>
      <vt:lpstr>Ejecutivo</vt:lpstr>
      <vt:lpstr>1_Ejecutivo</vt:lpstr>
      <vt:lpstr>Vértice</vt:lpstr>
      <vt:lpstr>-INDICADORES DE DESARROLLO SUSTENTABLE  -ecosistemas</vt:lpstr>
      <vt:lpstr>DESARROLLO SUSTENTABLE</vt:lpstr>
      <vt:lpstr>DESARROLLO SUSTENTABLE</vt:lpstr>
      <vt:lpstr> </vt:lpstr>
      <vt:lpstr> </vt:lpstr>
      <vt:lpstr>Presentación de PowerPoint</vt:lpstr>
      <vt:lpstr> </vt:lpstr>
      <vt:lpstr>INDICADORES DESARROLLO SUSTENTABLE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INDICE DE GINI (NU 2005)</vt:lpstr>
      <vt:lpstr>INDICE DE GINI (NU 2005)</vt:lpstr>
      <vt:lpstr>INDICE DE GINI (NU 2005)</vt:lpstr>
      <vt:lpstr>INDICE DE GINI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SUSTENTABLE</vt:lpstr>
      <vt:lpstr>DESARROLLO SUSTENTABLE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Adaptación al cambio</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dc:creator>
  <cp:lastModifiedBy>Marcos Dasencich Aguila</cp:lastModifiedBy>
  <cp:revision>41</cp:revision>
  <dcterms:created xsi:type="dcterms:W3CDTF">2013-08-26T21:53:35Z</dcterms:created>
  <dcterms:modified xsi:type="dcterms:W3CDTF">2015-09-02T22:29:50Z</dcterms:modified>
</cp:coreProperties>
</file>